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7"/>
  </p:notesMasterIdLst>
  <p:sldIdLst>
    <p:sldId id="1828" r:id="rId3"/>
    <p:sldId id="1964" r:id="rId4"/>
    <p:sldId id="2203" r:id="rId5"/>
    <p:sldId id="1966" r:id="rId6"/>
    <p:sldId id="2182" r:id="rId7"/>
    <p:sldId id="1965" r:id="rId8"/>
    <p:sldId id="2181" r:id="rId9"/>
    <p:sldId id="2191" r:id="rId10"/>
    <p:sldId id="2192" r:id="rId11"/>
    <p:sldId id="1967" r:id="rId12"/>
    <p:sldId id="2184" r:id="rId13"/>
    <p:sldId id="1969" r:id="rId14"/>
    <p:sldId id="2185" r:id="rId15"/>
    <p:sldId id="2196" r:id="rId16"/>
    <p:sldId id="2215" r:id="rId17"/>
    <p:sldId id="2220" r:id="rId18"/>
    <p:sldId id="2221" r:id="rId19"/>
    <p:sldId id="2210" r:id="rId20"/>
    <p:sldId id="2216" r:id="rId21"/>
    <p:sldId id="2211" r:id="rId22"/>
    <p:sldId id="2217" r:id="rId23"/>
    <p:sldId id="2212" r:id="rId24"/>
    <p:sldId id="2218" r:id="rId25"/>
    <p:sldId id="1829"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07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03"/>
          <c:y val="7.33291287053284E-2"/>
          <c:w val="0.57246354402074395"/>
          <c:h val="0.85869506069205104"/>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1F29-4C8B-9E37-F63DDFF47672}"/>
              </c:ext>
            </c:extLst>
          </c:dPt>
          <c:dPt>
            <c:idx val="1"/>
            <c:bubble3D val="0"/>
            <c:spPr>
              <a:solidFill>
                <a:schemeClr val="bg1"/>
              </a:solidFill>
              <a:ln>
                <a:noFill/>
              </a:ln>
              <a:effectLst/>
            </c:spPr>
            <c:extLst>
              <c:ext xmlns:c16="http://schemas.microsoft.com/office/drawing/2014/chart" uri="{C3380CC4-5D6E-409C-BE32-E72D297353CC}">
                <c16:uniqueId val="{00000003-1F29-4C8B-9E37-F63DDFF47672}"/>
              </c:ext>
            </c:extLst>
          </c:dPt>
          <c:cat>
            <c:strRef>
              <c:f>Sheet1!$A$2:$A$3</c:f>
              <c:strCache>
                <c:ptCount val="2"/>
                <c:pt idx="0">
                  <c:v>第一季度</c:v>
                </c:pt>
                <c:pt idx="1">
                  <c:v>第二季度</c:v>
                </c:pt>
              </c:strCache>
            </c:strRef>
          </c:cat>
          <c:val>
            <c:numRef>
              <c:f>Sheet1!$B$2:$B$3</c:f>
              <c:numCache>
                <c:formatCode>General</c:formatCode>
                <c:ptCount val="2"/>
                <c:pt idx="0">
                  <c:v>2</c:v>
                </c:pt>
                <c:pt idx="1">
                  <c:v>5</c:v>
                </c:pt>
              </c:numCache>
            </c:numRef>
          </c:val>
          <c:extLst>
            <c:ext xmlns:c16="http://schemas.microsoft.com/office/drawing/2014/chart" uri="{C3380CC4-5D6E-409C-BE32-E72D297353CC}">
              <c16:uniqueId val="{00000004-1F29-4C8B-9E37-F63DDFF47672}"/>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03"/>
          <c:y val="7.33291287053284E-2"/>
          <c:w val="0.57246354402074395"/>
          <c:h val="0.85869506069205104"/>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67C2-4EB2-B87A-CDB3F74BD4CC}"/>
              </c:ext>
            </c:extLst>
          </c:dPt>
          <c:dPt>
            <c:idx val="1"/>
            <c:bubble3D val="0"/>
            <c:spPr>
              <a:solidFill>
                <a:schemeClr val="bg1"/>
              </a:solidFill>
              <a:ln>
                <a:noFill/>
              </a:ln>
              <a:effectLst/>
            </c:spPr>
            <c:extLst>
              <c:ext xmlns:c16="http://schemas.microsoft.com/office/drawing/2014/chart" uri="{C3380CC4-5D6E-409C-BE32-E72D297353CC}">
                <c16:uniqueId val="{00000003-67C2-4EB2-B87A-CDB3F74BD4CC}"/>
              </c:ext>
            </c:extLst>
          </c:dPt>
          <c:cat>
            <c:strRef>
              <c:f>Sheet1!$A$2:$A$3</c:f>
              <c:strCache>
                <c:ptCount val="2"/>
                <c:pt idx="0">
                  <c:v>第一季度</c:v>
                </c:pt>
                <c:pt idx="1">
                  <c:v>第二季度</c:v>
                </c:pt>
              </c:strCache>
            </c:strRef>
          </c:cat>
          <c:val>
            <c:numRef>
              <c:f>Sheet1!$B$2:$B$3</c:f>
              <c:numCache>
                <c:formatCode>General</c:formatCode>
                <c:ptCount val="2"/>
                <c:pt idx="0">
                  <c:v>1</c:v>
                </c:pt>
                <c:pt idx="1">
                  <c:v>5</c:v>
                </c:pt>
              </c:numCache>
            </c:numRef>
          </c:val>
          <c:extLst>
            <c:ext xmlns:c16="http://schemas.microsoft.com/office/drawing/2014/chart" uri="{C3380CC4-5D6E-409C-BE32-E72D297353CC}">
              <c16:uniqueId val="{00000004-67C2-4EB2-B87A-CDB3F74BD4CC}"/>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03"/>
          <c:y val="7.33291287053284E-2"/>
          <c:w val="0.57246354402074395"/>
          <c:h val="0.85869506069205104"/>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16EB-4164-AF80-FAF3237B5C73}"/>
              </c:ext>
            </c:extLst>
          </c:dPt>
          <c:dPt>
            <c:idx val="1"/>
            <c:bubble3D val="0"/>
            <c:spPr>
              <a:solidFill>
                <a:schemeClr val="bg1"/>
              </a:solidFill>
              <a:ln>
                <a:noFill/>
              </a:ln>
              <a:effectLst/>
            </c:spPr>
            <c:extLst>
              <c:ext xmlns:c16="http://schemas.microsoft.com/office/drawing/2014/chart" uri="{C3380CC4-5D6E-409C-BE32-E72D297353CC}">
                <c16:uniqueId val="{00000003-16EB-4164-AF80-FAF3237B5C73}"/>
              </c:ext>
            </c:extLst>
          </c:dPt>
          <c:cat>
            <c:strRef>
              <c:f>Sheet1!$A$2:$A$3</c:f>
              <c:strCache>
                <c:ptCount val="2"/>
                <c:pt idx="0">
                  <c:v>第一季度</c:v>
                </c:pt>
                <c:pt idx="1">
                  <c:v>第二季度</c:v>
                </c:pt>
              </c:strCache>
            </c:strRef>
          </c:cat>
          <c:val>
            <c:numRef>
              <c:f>Sheet1!$B$2:$B$3</c:f>
              <c:numCache>
                <c:formatCode>General</c:formatCode>
                <c:ptCount val="2"/>
                <c:pt idx="0">
                  <c:v>3</c:v>
                </c:pt>
                <c:pt idx="1">
                  <c:v>3</c:v>
                </c:pt>
              </c:numCache>
            </c:numRef>
          </c:val>
          <c:extLst>
            <c:ext xmlns:c16="http://schemas.microsoft.com/office/drawing/2014/chart" uri="{C3380CC4-5D6E-409C-BE32-E72D297353CC}">
              <c16:uniqueId val="{00000004-16EB-4164-AF80-FAF3237B5C7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03"/>
          <c:y val="7.33291287053284E-2"/>
          <c:w val="0.57246354402074395"/>
          <c:h val="0.85869506069205104"/>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E4BA-4E48-ABFB-1D85D9D009B4}"/>
              </c:ext>
            </c:extLst>
          </c:dPt>
          <c:dPt>
            <c:idx val="1"/>
            <c:bubble3D val="0"/>
            <c:spPr>
              <a:solidFill>
                <a:schemeClr val="bg1"/>
              </a:solidFill>
              <a:ln>
                <a:noFill/>
              </a:ln>
              <a:effectLst/>
            </c:spPr>
            <c:extLst>
              <c:ext xmlns:c16="http://schemas.microsoft.com/office/drawing/2014/chart" uri="{C3380CC4-5D6E-409C-BE32-E72D297353CC}">
                <c16:uniqueId val="{00000003-E4BA-4E48-ABFB-1D85D9D009B4}"/>
              </c:ext>
            </c:extLst>
          </c:dPt>
          <c:cat>
            <c:strRef>
              <c:f>Sheet1!$A$2:$A$3</c:f>
              <c:strCache>
                <c:ptCount val="2"/>
                <c:pt idx="0">
                  <c:v>第一季度</c:v>
                </c:pt>
                <c:pt idx="1">
                  <c:v>第二季度</c:v>
                </c:pt>
              </c:strCache>
            </c:strRef>
          </c:cat>
          <c:val>
            <c:numRef>
              <c:f>Sheet1!$B$2:$B$3</c:f>
              <c:numCache>
                <c:formatCode>General</c:formatCode>
                <c:ptCount val="2"/>
                <c:pt idx="0">
                  <c:v>4</c:v>
                </c:pt>
                <c:pt idx="1">
                  <c:v>2</c:v>
                </c:pt>
              </c:numCache>
            </c:numRef>
          </c:val>
          <c:extLst>
            <c:ext xmlns:c16="http://schemas.microsoft.com/office/drawing/2014/chart" uri="{C3380CC4-5D6E-409C-BE32-E72D297353CC}">
              <c16:uniqueId val="{00000004-E4BA-4E48-ABFB-1D85D9D009B4}"/>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03"/>
          <c:y val="7.33291287053284E-2"/>
          <c:w val="0.57246354402074395"/>
          <c:h val="0.85869506069205104"/>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756F-43A5-8BF7-5962A55A559E}"/>
              </c:ext>
            </c:extLst>
          </c:dPt>
          <c:dPt>
            <c:idx val="1"/>
            <c:bubble3D val="0"/>
            <c:spPr>
              <a:solidFill>
                <a:schemeClr val="bg1"/>
              </a:solidFill>
              <a:ln>
                <a:noFill/>
              </a:ln>
              <a:effectLst/>
            </c:spPr>
            <c:extLst>
              <c:ext xmlns:c16="http://schemas.microsoft.com/office/drawing/2014/chart" uri="{C3380CC4-5D6E-409C-BE32-E72D297353CC}">
                <c16:uniqueId val="{00000003-756F-43A5-8BF7-5962A55A559E}"/>
              </c:ext>
            </c:extLst>
          </c:dPt>
          <c:cat>
            <c:strRef>
              <c:f>Sheet1!$A$2:$A$3</c:f>
              <c:strCache>
                <c:ptCount val="2"/>
                <c:pt idx="0">
                  <c:v>第一季度</c:v>
                </c:pt>
                <c:pt idx="1">
                  <c:v>第二季度</c:v>
                </c:pt>
              </c:strCache>
            </c:strRef>
          </c:cat>
          <c:val>
            <c:numRef>
              <c:f>Sheet1!$B$2:$B$3</c:f>
              <c:numCache>
                <c:formatCode>General</c:formatCode>
                <c:ptCount val="2"/>
                <c:pt idx="0">
                  <c:v>4</c:v>
                </c:pt>
                <c:pt idx="1">
                  <c:v>2</c:v>
                </c:pt>
              </c:numCache>
            </c:numRef>
          </c:val>
          <c:extLst>
            <c:ext xmlns:c16="http://schemas.microsoft.com/office/drawing/2014/chart" uri="{C3380CC4-5D6E-409C-BE32-E72D297353CC}">
              <c16:uniqueId val="{00000004-756F-43A5-8BF7-5962A55A559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Weight of Factor</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star_rating</c:v>
                </c:pt>
              </c:strCache>
            </c:strRef>
          </c:tx>
          <c:spPr>
            <a:solidFill>
              <a:schemeClr val="accent1"/>
            </a:solidFill>
            <a:ln>
              <a:noFill/>
            </a:ln>
            <a:effectLst/>
          </c:spPr>
          <c:invertIfNegative val="0"/>
          <c:cat>
            <c:strRef>
              <c:f>Sheet1!$A$2</c:f>
              <c:strCache>
                <c:ptCount val="1"/>
                <c:pt idx="0">
                  <c:v>Product</c:v>
                </c:pt>
              </c:strCache>
            </c:strRef>
          </c:cat>
          <c:val>
            <c:numRef>
              <c:f>Sheet1!$B$2</c:f>
              <c:numCache>
                <c:formatCode>General</c:formatCode>
                <c:ptCount val="1"/>
                <c:pt idx="0">
                  <c:v>0.46930013708808099</c:v>
                </c:pt>
              </c:numCache>
            </c:numRef>
          </c:val>
          <c:extLst>
            <c:ext xmlns:c16="http://schemas.microsoft.com/office/drawing/2014/chart" uri="{C3380CC4-5D6E-409C-BE32-E72D297353CC}">
              <c16:uniqueId val="{00000000-1B7A-4C84-81F8-116E8AE113E9}"/>
            </c:ext>
          </c:extLst>
        </c:ser>
        <c:ser>
          <c:idx val="1"/>
          <c:order val="1"/>
          <c:tx>
            <c:strRef>
              <c:f>Sheet1!$C$1</c:f>
              <c:strCache>
                <c:ptCount val="1"/>
                <c:pt idx="0">
                  <c:v>helpful_votes</c:v>
                </c:pt>
              </c:strCache>
            </c:strRef>
          </c:tx>
          <c:spPr>
            <a:solidFill>
              <a:schemeClr val="accent2"/>
            </a:solidFill>
            <a:ln>
              <a:noFill/>
            </a:ln>
            <a:effectLst/>
          </c:spPr>
          <c:invertIfNegative val="0"/>
          <c:cat>
            <c:strRef>
              <c:f>Sheet1!$A$2</c:f>
              <c:strCache>
                <c:ptCount val="1"/>
                <c:pt idx="0">
                  <c:v>Product</c:v>
                </c:pt>
              </c:strCache>
            </c:strRef>
          </c:cat>
          <c:val>
            <c:numRef>
              <c:f>Sheet1!$C$2</c:f>
              <c:numCache>
                <c:formatCode>General</c:formatCode>
                <c:ptCount val="1"/>
                <c:pt idx="0">
                  <c:v>3.7811049853135603E-2</c:v>
                </c:pt>
              </c:numCache>
            </c:numRef>
          </c:val>
          <c:extLst>
            <c:ext xmlns:c16="http://schemas.microsoft.com/office/drawing/2014/chart" uri="{C3380CC4-5D6E-409C-BE32-E72D297353CC}">
              <c16:uniqueId val="{00000001-1B7A-4C84-81F8-116E8AE113E9}"/>
            </c:ext>
          </c:extLst>
        </c:ser>
        <c:ser>
          <c:idx val="2"/>
          <c:order val="2"/>
          <c:tx>
            <c:strRef>
              <c:f>Sheet1!$D$1</c:f>
              <c:strCache>
                <c:ptCount val="1"/>
                <c:pt idx="0">
                  <c:v>review_scores</c:v>
                </c:pt>
              </c:strCache>
            </c:strRef>
          </c:tx>
          <c:spPr>
            <a:solidFill>
              <a:schemeClr val="accent3"/>
            </a:solidFill>
            <a:ln>
              <a:noFill/>
            </a:ln>
            <a:effectLst/>
          </c:spPr>
          <c:invertIfNegative val="0"/>
          <c:cat>
            <c:strRef>
              <c:f>Sheet1!$A$2</c:f>
              <c:strCache>
                <c:ptCount val="1"/>
                <c:pt idx="0">
                  <c:v>Product</c:v>
                </c:pt>
              </c:strCache>
            </c:strRef>
          </c:cat>
          <c:val>
            <c:numRef>
              <c:f>Sheet1!$D$2</c:f>
              <c:numCache>
                <c:formatCode>General</c:formatCode>
                <c:ptCount val="1"/>
                <c:pt idx="0">
                  <c:v>0.49858726073827098</c:v>
                </c:pt>
              </c:numCache>
            </c:numRef>
          </c:val>
          <c:extLst>
            <c:ext xmlns:c16="http://schemas.microsoft.com/office/drawing/2014/chart" uri="{C3380CC4-5D6E-409C-BE32-E72D297353CC}">
              <c16:uniqueId val="{00000002-1B7A-4C84-81F8-116E8AE113E9}"/>
            </c:ext>
          </c:extLst>
        </c:ser>
        <c:dLbls>
          <c:showLegendKey val="0"/>
          <c:showVal val="0"/>
          <c:showCatName val="0"/>
          <c:showSerName val="0"/>
          <c:showPercent val="0"/>
          <c:showBubbleSize val="0"/>
        </c:dLbls>
        <c:gapWidth val="219"/>
        <c:overlap val="-27"/>
        <c:axId val="381599587"/>
        <c:axId val="54226639"/>
      </c:barChart>
      <c:catAx>
        <c:axId val="381599587"/>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4226639"/>
        <c:crosses val="autoZero"/>
        <c:auto val="1"/>
        <c:lblAlgn val="ctr"/>
        <c:lblOffset val="100"/>
        <c:noMultiLvlLbl val="0"/>
      </c:catAx>
      <c:valAx>
        <c:axId val="54226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81599587"/>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03"/>
          <c:y val="7.33291287053284E-2"/>
          <c:w val="0.57246354402074395"/>
          <c:h val="0.85869506069205104"/>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1A6A-47F6-B37F-6E99ECFBA993}"/>
              </c:ext>
            </c:extLst>
          </c:dPt>
          <c:dPt>
            <c:idx val="1"/>
            <c:bubble3D val="0"/>
            <c:spPr>
              <a:solidFill>
                <a:schemeClr val="bg1"/>
              </a:solidFill>
              <a:ln>
                <a:noFill/>
              </a:ln>
              <a:effectLst/>
            </c:spPr>
            <c:extLst>
              <c:ext xmlns:c16="http://schemas.microsoft.com/office/drawing/2014/chart" uri="{C3380CC4-5D6E-409C-BE32-E72D297353CC}">
                <c16:uniqueId val="{00000003-1A6A-47F6-B37F-6E99ECFBA993}"/>
              </c:ext>
            </c:extLst>
          </c:dPt>
          <c:cat>
            <c:strRef>
              <c:f>Sheet1!$A$2:$A$3</c:f>
              <c:strCache>
                <c:ptCount val="2"/>
                <c:pt idx="0">
                  <c:v>第一季度</c:v>
                </c:pt>
                <c:pt idx="1">
                  <c:v>第二季度</c:v>
                </c:pt>
              </c:strCache>
            </c:strRef>
          </c:cat>
          <c:val>
            <c:numRef>
              <c:f>Sheet1!$B$2:$B$3</c:f>
              <c:numCache>
                <c:formatCode>General</c:formatCode>
                <c:ptCount val="2"/>
                <c:pt idx="0">
                  <c:v>4</c:v>
                </c:pt>
                <c:pt idx="1">
                  <c:v>2</c:v>
                </c:pt>
              </c:numCache>
            </c:numRef>
          </c:val>
          <c:extLst>
            <c:ext xmlns:c16="http://schemas.microsoft.com/office/drawing/2014/chart" uri="{C3380CC4-5D6E-409C-BE32-E72D297353CC}">
              <c16:uniqueId val="{00000004-1A6A-47F6-B37F-6E99ECFBA993}"/>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03"/>
          <c:y val="7.33291287053284E-2"/>
          <c:w val="0.57246354402074395"/>
          <c:h val="0.85869506069205104"/>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9C6D-4950-8545-FF7EB14C6EA1}"/>
              </c:ext>
            </c:extLst>
          </c:dPt>
          <c:dPt>
            <c:idx val="1"/>
            <c:bubble3D val="0"/>
            <c:spPr>
              <a:solidFill>
                <a:schemeClr val="bg1"/>
              </a:solidFill>
              <a:ln>
                <a:noFill/>
              </a:ln>
              <a:effectLst/>
            </c:spPr>
            <c:extLst>
              <c:ext xmlns:c16="http://schemas.microsoft.com/office/drawing/2014/chart" uri="{C3380CC4-5D6E-409C-BE32-E72D297353CC}">
                <c16:uniqueId val="{00000003-9C6D-4950-8545-FF7EB14C6EA1}"/>
              </c:ext>
            </c:extLst>
          </c:dPt>
          <c:cat>
            <c:strRef>
              <c:f>Sheet1!$A$2:$A$3</c:f>
              <c:strCache>
                <c:ptCount val="2"/>
                <c:pt idx="0">
                  <c:v>第一季度</c:v>
                </c:pt>
                <c:pt idx="1">
                  <c:v>第二季度</c:v>
                </c:pt>
              </c:strCache>
            </c:strRef>
          </c:cat>
          <c:val>
            <c:numRef>
              <c:f>Sheet1!$B$2:$B$3</c:f>
              <c:numCache>
                <c:formatCode>General</c:formatCode>
                <c:ptCount val="2"/>
                <c:pt idx="0">
                  <c:v>4</c:v>
                </c:pt>
                <c:pt idx="1">
                  <c:v>2</c:v>
                </c:pt>
              </c:numCache>
            </c:numRef>
          </c:val>
          <c:extLst>
            <c:ext xmlns:c16="http://schemas.microsoft.com/office/drawing/2014/chart" uri="{C3380CC4-5D6E-409C-BE32-E72D297353CC}">
              <c16:uniqueId val="{00000004-9C6D-4950-8545-FF7EB14C6EA1}"/>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03"/>
          <c:y val="7.33291287053284E-2"/>
          <c:w val="0.57246354402074395"/>
          <c:h val="0.85869506069205104"/>
        </c:manualLayout>
      </c:layout>
      <c:doughnutChart>
        <c:varyColors val="1"/>
        <c:ser>
          <c:idx val="0"/>
          <c:order val="0"/>
          <c:tx>
            <c:strRef>
              <c:f>Sheet1!$B$1</c:f>
              <c:strCache>
                <c:ptCount val="1"/>
                <c:pt idx="0">
                  <c:v>销售额</c:v>
                </c:pt>
              </c:strCache>
            </c:strRef>
          </c:tx>
          <c:spPr>
            <a:solidFill>
              <a:schemeClr val="accent1"/>
            </a:solidFill>
          </c:spPr>
          <c:dPt>
            <c:idx val="0"/>
            <c:bubble3D val="0"/>
            <c:spPr>
              <a:gradFill rotWithShape="1">
                <a:gsLst>
                  <a:gs pos="8000">
                    <a:schemeClr val="accent1"/>
                  </a:gs>
                  <a:gs pos="100000">
                    <a:schemeClr val="accent2"/>
                  </a:gs>
                </a:gsLst>
                <a:lin ang="5400000" scaled="1"/>
              </a:gradFill>
              <a:ln>
                <a:noFill/>
              </a:ln>
              <a:effectLst/>
            </c:spPr>
            <c:extLst>
              <c:ext xmlns:c16="http://schemas.microsoft.com/office/drawing/2014/chart" uri="{C3380CC4-5D6E-409C-BE32-E72D297353CC}">
                <c16:uniqueId val="{00000001-F7CE-4DF4-9992-F1FFA31C2D86}"/>
              </c:ext>
            </c:extLst>
          </c:dPt>
          <c:dPt>
            <c:idx val="1"/>
            <c:bubble3D val="0"/>
            <c:spPr>
              <a:solidFill>
                <a:schemeClr val="bg1"/>
              </a:solidFill>
              <a:ln>
                <a:noFill/>
              </a:ln>
              <a:effectLst/>
            </c:spPr>
            <c:extLst>
              <c:ext xmlns:c16="http://schemas.microsoft.com/office/drawing/2014/chart" uri="{C3380CC4-5D6E-409C-BE32-E72D297353CC}">
                <c16:uniqueId val="{00000003-F7CE-4DF4-9992-F1FFA31C2D86}"/>
              </c:ext>
            </c:extLst>
          </c:dPt>
          <c:cat>
            <c:strRef>
              <c:f>Sheet1!$A$2:$A$3</c:f>
              <c:strCache>
                <c:ptCount val="2"/>
                <c:pt idx="0">
                  <c:v>第一季度</c:v>
                </c:pt>
                <c:pt idx="1">
                  <c:v>第二季度</c:v>
                </c:pt>
              </c:strCache>
            </c:strRef>
          </c:cat>
          <c:val>
            <c:numRef>
              <c:f>Sheet1!$B$2:$B$3</c:f>
              <c:numCache>
                <c:formatCode>General</c:formatCode>
                <c:ptCount val="2"/>
                <c:pt idx="0">
                  <c:v>4</c:v>
                </c:pt>
                <c:pt idx="1">
                  <c:v>2</c:v>
                </c:pt>
              </c:numCache>
            </c:numRef>
          </c:val>
          <c:extLst>
            <c:ext xmlns:c16="http://schemas.microsoft.com/office/drawing/2014/chart" uri="{C3380CC4-5D6E-409C-BE32-E72D297353CC}">
              <c16:uniqueId val="{00000004-F7CE-4DF4-9992-F1FFA31C2D86}"/>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8B568-A7EA-4C69-9004-66BC1176FE54}" type="datetimeFigureOut">
              <a:rPr lang="zh-CN" altLang="en-US" smtClean="0"/>
              <a:t>2021/11/10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B4E80-A7A0-4EDF-A7CA-32D5BB0EB6D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t>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10</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11</a:t>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12</a:t>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13</a:t>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14</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15</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16</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17</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18</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19</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a:t>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20</a:t>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21</a:t>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22</a:t>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23</a:t>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24</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5</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6</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7</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8</a:t>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9</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defTabSz="91440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r>
              <a:rPr lang="en-US" altLang="zh-CN" sz="72000" dirty="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p:cNvGrpSpPr/>
            <p:nvPr/>
          </p:nvGrpSpPr>
          <p:grpSpPr>
            <a:xfrm>
              <a:off x="2055693" y="6402621"/>
              <a:ext cx="1085861" cy="270805"/>
              <a:chOff x="10340336" y="2247899"/>
              <a:chExt cx="2724438" cy="679451"/>
            </a:xfrm>
            <a:grpFill/>
          </p:grpSpPr>
          <p:sp>
            <p:nvSpPr>
              <p:cNvPr id="2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10340336" y="2247899"/>
                <a:ext cx="547688" cy="679451"/>
                <a:chOff x="5548313" y="2084388"/>
                <a:chExt cx="547688" cy="679451"/>
              </a:xfrm>
              <a:grpFill/>
            </p:grpSpPr>
            <p:sp>
              <p:nvSpPr>
                <p:cNvPr id="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11192276" y="2400300"/>
                <a:ext cx="322175" cy="373063"/>
                <a:chOff x="3792874" y="3138488"/>
                <a:chExt cx="322175" cy="373063"/>
              </a:xfrm>
              <a:grpFill/>
            </p:grpSpPr>
            <p:sp>
              <p:nvSpPr>
                <p:cNvPr id="3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 name="组合 14"/>
            <p:cNvGrpSpPr/>
            <p:nvPr/>
          </p:nvGrpSpPr>
          <p:grpSpPr>
            <a:xfrm>
              <a:off x="598941" y="6399999"/>
              <a:ext cx="1102619" cy="276499"/>
              <a:chOff x="6738929" y="2270918"/>
              <a:chExt cx="2766486" cy="693738"/>
            </a:xfrm>
            <a:grpFill/>
          </p:grpSpPr>
          <p:grpSp>
            <p:nvGrpSpPr>
              <p:cNvPr id="16" name="组合 15"/>
              <p:cNvGrpSpPr/>
              <p:nvPr/>
            </p:nvGrpSpPr>
            <p:grpSpPr>
              <a:xfrm>
                <a:off x="8180494" y="2355056"/>
                <a:ext cx="484188" cy="509588"/>
                <a:chOff x="6113463" y="3541713"/>
                <a:chExt cx="484188" cy="509588"/>
              </a:xfrm>
              <a:grpFill/>
            </p:grpSpPr>
            <p:sp>
              <p:nvSpPr>
                <p:cNvPr id="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6738929" y="2270918"/>
                <a:ext cx="549275" cy="693738"/>
                <a:chOff x="6108700" y="2066926"/>
                <a:chExt cx="549275" cy="693738"/>
              </a:xfrm>
              <a:grpFill/>
            </p:grpSpPr>
            <p:sp>
              <p:nvSpPr>
                <p:cNvPr id="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7532962" y="2451100"/>
                <a:ext cx="368300" cy="317500"/>
                <a:chOff x="6186488" y="2930526"/>
                <a:chExt cx="368300" cy="317500"/>
              </a:xfrm>
              <a:grpFill/>
            </p:grpSpPr>
            <p:sp>
              <p:nvSpPr>
                <p:cNvPr id="2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9C9FAB-B865-475A-B6DC-4126304FAA14}" type="datetimeFigureOut">
              <a:rPr lang="zh-CN" altLang="en-US" smtClean="0"/>
              <a:t>2021/11/10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1545BE-B16D-4796-9FBB-BFF08598E7C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C9FAB-B865-475A-B6DC-4126304FAA14}" type="datetimeFigureOut">
              <a:rPr lang="zh-CN" altLang="en-US" smtClean="0"/>
              <a:t>2021/11/10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545BE-B16D-4796-9FBB-BFF08598E7C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t>2021/11/10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3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3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37.png"/><Relationship Id="rId5" Type="http://schemas.openxmlformats.org/officeDocument/2006/relationships/chart" Target="../charts/chart6.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7.png"/><Relationship Id="rId5" Type="http://schemas.openxmlformats.org/officeDocument/2006/relationships/image" Target="../media/image38.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4.xml"/><Relationship Id="rId1" Type="http://schemas.openxmlformats.org/officeDocument/2006/relationships/tags" Target="../tags/tag10.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3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3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3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85751" y="3500854"/>
            <a:ext cx="11233150" cy="1082040"/>
          </a:xfrm>
          <a:prstGeom prst="rect">
            <a:avLst/>
          </a:prstGeom>
          <a:noFill/>
        </p:spPr>
        <p:txBody>
          <a:bodyPr wrap="square" lIns="0" tIns="0" rIns="0" bIns="0" rtlCol="0">
            <a:spAutoFit/>
          </a:body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zh-CN" sz="3200" b="1" i="0" u="none" strike="noStrike" kern="1200" cap="none" spc="3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Predicting the marketing strategy of e-commerce products based on text big data</a:t>
            </a:r>
          </a:p>
        </p:txBody>
      </p:sp>
      <p:sp>
        <p:nvSpPr>
          <p:cNvPr id="88" name="user-avatar-profile_70039"/>
          <p:cNvSpPr>
            <a:spLocks noChangeAspect="1"/>
          </p:cNvSpPr>
          <p:nvPr/>
        </p:nvSpPr>
        <p:spPr bwMode="auto">
          <a:xfrm>
            <a:off x="4205424" y="4772495"/>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txBody>
          <a:bodyPr/>
          <a:lstStyle/>
          <a:p>
            <a:endParaRPr lang="zh-CN" altLang="en-US" dirty="0"/>
          </a:p>
        </p:txBody>
      </p:sp>
      <p:sp>
        <p:nvSpPr>
          <p:cNvPr id="89" name="文本框 88"/>
          <p:cNvSpPr txBox="1"/>
          <p:nvPr/>
        </p:nvSpPr>
        <p:spPr>
          <a:xfrm>
            <a:off x="4663396" y="4724870"/>
            <a:ext cx="3497624" cy="996315"/>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Members:</a:t>
            </a:r>
          </a:p>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Ding Lichao</a:t>
            </a:r>
          </a:p>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Hu Zijiao</a:t>
            </a:r>
            <a:endParaRPr kumimoji="0" lang="en-US" altLang="zh-CN"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文本框 75"/>
          <p:cNvSpPr txBox="1"/>
          <p:nvPr/>
        </p:nvSpPr>
        <p:spPr>
          <a:xfrm>
            <a:off x="3532789" y="5863376"/>
            <a:ext cx="3855403" cy="442595"/>
          </a:xfrm>
          <a:prstGeom prst="rect">
            <a:avLst/>
          </a:prstGeom>
          <a:noFill/>
        </p:spPr>
        <p:txBody>
          <a:bodyPr wrap="square" lIns="0" tIns="0" rIns="0" bIns="0" rtlCol="0">
            <a:spAutoFit/>
          </a:bodyPr>
          <a:lstStyle/>
          <a:p>
            <a:pPr marL="0" marR="0" lvl="0" indent="0" algn="ctr"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2021.10.30</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p:cNvSpPr txBox="1"/>
          <p:nvPr/>
        </p:nvSpPr>
        <p:spPr>
          <a:xfrm>
            <a:off x="4621212" y="4213404"/>
            <a:ext cx="6023784"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nSpc>
                <a:spcPct val="120000"/>
              </a:lnSpc>
            </a:pPr>
            <a:r>
              <a:rPr lang="en-US" altLang="zh-CN" sz="3600" b="1">
                <a:cs typeface="+mn-ea"/>
                <a:sym typeface="+mn-lt"/>
              </a:rPr>
              <a:t>Vader Sentiment</a:t>
            </a:r>
            <a:endParaRPr lang="en-US" altLang="zh-CN" sz="3600" b="1" dirty="0">
              <a:cs typeface="+mn-ea"/>
              <a:sym typeface="+mn-lt"/>
            </a:endParaRPr>
          </a:p>
          <a:p>
            <a:pPr>
              <a:lnSpc>
                <a:spcPct val="120000"/>
              </a:lnSpc>
            </a:pPr>
            <a:r>
              <a:rPr lang="en-US" altLang="zh-CN" sz="3600" b="1">
                <a:cs typeface="+mn-ea"/>
                <a:sym typeface="+mn-lt"/>
              </a:rPr>
              <a:t>Analysis</a:t>
            </a:r>
            <a:endParaRPr lang="en-US" altLang="zh-CN" sz="3600" b="1" dirty="0">
              <a:cs typeface="+mn-ea"/>
              <a:sym typeface="+mn-lt"/>
            </a:endParaRPr>
          </a:p>
          <a:p>
            <a:pPr>
              <a:lnSpc>
                <a:spcPct val="120000"/>
              </a:lnSpc>
            </a:pPr>
            <a:endParaRPr lang="zh-CN" altLang="en-US"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24" name="图表 23"/>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25" name="椭圆 24"/>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3</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lt"/>
              </a:rPr>
              <a:t>Vader Sentiment Analysis</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2" name="文本框 1"/>
          <p:cNvSpPr txBox="1"/>
          <p:nvPr/>
        </p:nvSpPr>
        <p:spPr>
          <a:xfrm>
            <a:off x="586105" y="1091565"/>
            <a:ext cx="11150600" cy="4799965"/>
          </a:xfrm>
          <a:prstGeom prst="rect">
            <a:avLst/>
          </a:prstGeom>
          <a:noFill/>
        </p:spPr>
        <p:txBody>
          <a:bodyPr wrap="square" rtlCol="0">
            <a:spAutoFit/>
          </a:bodyPr>
          <a:lstStyle/>
          <a:p>
            <a:r>
              <a:rPr lang="en-US" altLang="zh-CN" b="1"/>
              <a:t>Call the Library </a:t>
            </a:r>
            <a:endParaRPr lang="zh-CN" altLang="en-US"/>
          </a:p>
          <a:p>
            <a:r>
              <a:rPr lang="zh-CN" altLang="en-US"/>
              <a:t>from vaderSentiment.vaderSentiment import SentimentIntensityAnalyzer</a:t>
            </a:r>
          </a:p>
          <a:p>
            <a:r>
              <a:rPr lang="zh-CN" altLang="en-US"/>
              <a:t>import csv</a:t>
            </a:r>
          </a:p>
          <a:p>
            <a:r>
              <a:rPr lang="zh-CN" altLang="en-US"/>
              <a:t>input_file = open('review_body_pacifier.txt',encoding='utf-8')</a:t>
            </a:r>
          </a:p>
          <a:p>
            <a:r>
              <a:rPr lang="zh-CN" altLang="en-US"/>
              <a:t>output_file = open("</a:t>
            </a:r>
            <a:r>
              <a:rPr lang="en-US" altLang="zh-CN"/>
              <a:t>review</a:t>
            </a:r>
            <a:r>
              <a:rPr lang="zh-CN" altLang="en-US"/>
              <a:t>_sentiment.txt", mode="w",encoding='utf-8')</a:t>
            </a:r>
          </a:p>
          <a:p>
            <a:r>
              <a:rPr lang="zh-CN" altLang="en-US"/>
              <a:t>csv_writer = csv.writer(output_file)</a:t>
            </a:r>
          </a:p>
          <a:p>
            <a:r>
              <a:rPr lang="zh-CN" altLang="en-US"/>
              <a:t>sentences = input_file.readlines()</a:t>
            </a:r>
          </a:p>
          <a:p>
            <a:r>
              <a:rPr lang="zh-CN" altLang="en-US"/>
              <a:t>analyzer = SentimentIntensityAnalyzer()</a:t>
            </a:r>
          </a:p>
          <a:p>
            <a:r>
              <a:rPr lang="zh-CN" altLang="en-US"/>
              <a:t>for sentence in sentences:</a:t>
            </a:r>
          </a:p>
          <a:p>
            <a:r>
              <a:rPr lang="zh-CN" altLang="en-US"/>
              <a:t>	vs = analyzer.polarity_scores(sentence)</a:t>
            </a:r>
          </a:p>
          <a:p>
            <a:r>
              <a:rPr lang="zh-CN" altLang="en-US"/>
              <a:t>	csv_writer.writerow([sentence,vs['compound']])</a:t>
            </a:r>
          </a:p>
          <a:p>
            <a:r>
              <a:rPr lang="zh-CN" altLang="en-US"/>
              <a:t>	output_file.write(str(sentence)+str(vs['compound'])+'n')</a:t>
            </a:r>
          </a:p>
          <a:p>
            <a:r>
              <a:rPr lang="zh-CN" altLang="en-US"/>
              <a:t>input_file.close()</a:t>
            </a:r>
          </a:p>
          <a:p>
            <a:r>
              <a:rPr lang="zh-CN" altLang="en-US"/>
              <a:t>output_file.close()</a:t>
            </a:r>
          </a:p>
          <a:p>
            <a:endParaRPr lang="zh-CN" altLang="en-US"/>
          </a:p>
          <a:p>
            <a:endParaRPr lang="zh-CN" altLang="en-US"/>
          </a:p>
          <a:p>
            <a:r>
              <a:rPr lang="en-US" altLang="zh-CN"/>
              <a:t>Output: Sentiment Score of each reviews</a:t>
            </a:r>
          </a:p>
        </p:txBody>
      </p:sp>
    </p:spTree>
  </p:cSld>
  <p:clrMapOvr>
    <a:masterClrMapping/>
  </p:clrMapOvr>
  <p:transition spd="med" advTm="33934">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629839"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gn="l">
              <a:lnSpc>
                <a:spcPct val="120000"/>
              </a:lnSpc>
            </a:pPr>
            <a:r>
              <a:rPr lang="en-US" altLang="zh-CN" sz="3600" b="1">
                <a:cs typeface="+mn-ea"/>
                <a:sym typeface="+mn-lt"/>
              </a:rPr>
              <a:t>Training a Model to Predict Star-rating</a:t>
            </a:r>
            <a:endParaRPr lang="en-US" altLang="zh-CN"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4</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0200" y="179228"/>
            <a:ext cx="10299700" cy="1641475"/>
          </a:xfrm>
        </p:spPr>
        <p:txBody>
          <a:bodyPr wrap="square"/>
          <a:lstStyle/>
          <a:p>
            <a:pPr>
              <a:lnSpc>
                <a:spcPct val="120000"/>
              </a:lnSpc>
            </a:pPr>
            <a:r>
              <a:rPr lang="en-US" altLang="zh-CN" dirty="0">
                <a:cs typeface="+mn-ea"/>
                <a:sym typeface="+mn-lt"/>
              </a:rPr>
              <a:t>Training a Model to Predict Star-rating</a:t>
            </a:r>
            <a:br>
              <a:rPr lang="en-US" altLang="zh-CN" b="1" dirty="0">
                <a:cs typeface="+mn-ea"/>
                <a:sym typeface="+mn-lt"/>
              </a:rPr>
            </a:b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3" name="文本框 2"/>
          <p:cNvSpPr txBox="1"/>
          <p:nvPr/>
        </p:nvSpPr>
        <p:spPr>
          <a:xfrm>
            <a:off x="1023668" y="881410"/>
            <a:ext cx="10144664" cy="4892675"/>
          </a:xfrm>
          <a:prstGeom prst="rect">
            <a:avLst/>
          </a:prstGeom>
          <a:noFill/>
        </p:spPr>
        <p:txBody>
          <a:bodyPr wrap="square" rtlCol="0">
            <a:spAutoFit/>
          </a:bodyPr>
          <a:lstStyle/>
          <a:p>
            <a:r>
              <a:rPr lang="en-US" altLang="zh-CN" sz="2400" dirty="0">
                <a:sym typeface="+mn-ea"/>
              </a:rPr>
              <a:t>    In this part, we analysized the relationship between </a:t>
            </a:r>
            <a:r>
              <a:rPr lang="en-US" altLang="zh-CN" sz="2400" b="1" dirty="0">
                <a:sym typeface="+mn-ea"/>
              </a:rPr>
              <a:t>reviews’ texts and star-ratings. </a:t>
            </a:r>
            <a:r>
              <a:rPr lang="en-US" altLang="zh-CN" sz="2400" dirty="0">
                <a:sym typeface="+mn-ea"/>
              </a:rPr>
              <a:t>We train a model </a:t>
            </a:r>
            <a:r>
              <a:rPr lang="en-US" altLang="zh-CN" sz="2400" dirty="0">
                <a:solidFill>
                  <a:schemeClr val="tx1"/>
                </a:solidFill>
                <a:uFillTx/>
                <a:sym typeface="+mn-ea"/>
              </a:rPr>
              <a:t>(</a:t>
            </a:r>
            <a:r>
              <a:rPr lang="en-US" altLang="zh-CN" sz="2400" b="1" dirty="0">
                <a:sym typeface="+mn-ea"/>
              </a:rPr>
              <a:t>from xgboost import XGBClassifier</a:t>
            </a:r>
            <a:r>
              <a:rPr lang="en-US" altLang="zh-CN" sz="2400" dirty="0">
                <a:sym typeface="+mn-ea"/>
              </a:rPr>
              <a:t>)</a:t>
            </a:r>
            <a:r>
              <a:rPr lang="en-US" altLang="zh-CN" sz="2400" b="1" dirty="0">
                <a:sym typeface="+mn-ea"/>
              </a:rPr>
              <a:t> </a:t>
            </a:r>
            <a:r>
              <a:rPr lang="en-US" altLang="zh-CN" sz="2400" dirty="0">
                <a:sym typeface="+mn-ea"/>
              </a:rPr>
              <a:t>and it can predict the star-ratings the users will give based on the reviews.</a:t>
            </a:r>
          </a:p>
          <a:p>
            <a:r>
              <a:rPr lang="en-US" altLang="zh-CN" sz="2400" b="1" dirty="0">
                <a:sym typeface="+mn-ea"/>
              </a:rPr>
              <a:t>Input</a:t>
            </a:r>
            <a:r>
              <a:rPr lang="en-US" altLang="zh-CN" sz="2400" dirty="0">
                <a:sym typeface="+mn-ea"/>
              </a:rPr>
              <a:t>: reviews</a:t>
            </a:r>
          </a:p>
          <a:p>
            <a:r>
              <a:rPr lang="en-US" altLang="zh-CN" sz="2400" b="1" dirty="0">
                <a:sym typeface="+mn-ea"/>
              </a:rPr>
              <a:t>Process</a:t>
            </a:r>
            <a:r>
              <a:rPr lang="en-US" altLang="zh-CN" sz="2400" dirty="0">
                <a:sym typeface="+mn-ea"/>
              </a:rPr>
              <a:t>:</a:t>
            </a:r>
          </a:p>
          <a:p>
            <a:r>
              <a:rPr lang="en-US" altLang="zh-CN" sz="2400" dirty="0">
                <a:sym typeface="+mn-ea"/>
              </a:rPr>
              <a:t>Rebalance data</a:t>
            </a:r>
          </a:p>
          <a:p>
            <a:r>
              <a:rPr lang="en-US" altLang="zh-CN" sz="2400" dirty="0">
                <a:sym typeface="+mn-ea"/>
              </a:rPr>
              <a:t>Split data</a:t>
            </a:r>
          </a:p>
          <a:p>
            <a:r>
              <a:rPr lang="en-US" altLang="zh-CN" sz="2400" dirty="0">
                <a:sym typeface="+mn-ea"/>
              </a:rPr>
              <a:t>Fit data in a matrix and train model </a:t>
            </a:r>
          </a:p>
          <a:p>
            <a:r>
              <a:rPr lang="en-US" altLang="zh-CN" sz="2400" dirty="0">
                <a:sym typeface="+mn-ea"/>
              </a:rPr>
              <a:t>Make predictions for test data</a:t>
            </a:r>
          </a:p>
          <a:p>
            <a:r>
              <a:rPr lang="en-US" altLang="zh-CN" sz="2400" dirty="0">
                <a:sym typeface="+mn-ea"/>
              </a:rPr>
              <a:t>Evaluate predictions</a:t>
            </a:r>
          </a:p>
          <a:p>
            <a:r>
              <a:rPr lang="en-US" altLang="zh-CN" sz="2400" b="1" dirty="0">
                <a:sym typeface="+mn-ea"/>
              </a:rPr>
              <a:t>Output</a:t>
            </a:r>
            <a:r>
              <a:rPr lang="en-US" altLang="zh-CN" sz="2400" dirty="0">
                <a:sym typeface="+mn-ea"/>
              </a:rPr>
              <a:t>:</a:t>
            </a:r>
          </a:p>
          <a:p>
            <a:r>
              <a:rPr lang="en-US" altLang="zh-CN" sz="2400" b="1" dirty="0">
                <a:sym typeface="+mn-ea"/>
              </a:rPr>
              <a:t>Star-rating (Users may give based on this review)</a:t>
            </a:r>
            <a:endParaRPr lang="en-US" altLang="zh-CN" sz="2400" dirty="0">
              <a:sym typeface="+mn-ea"/>
            </a:endParaRPr>
          </a:p>
        </p:txBody>
      </p:sp>
      <p:pic>
        <p:nvPicPr>
          <p:cNvPr id="2" name="13">
            <a:hlinkClick r:id="" action="ppaction://media"/>
            <a:extLst>
              <a:ext uri="{FF2B5EF4-FFF2-40B4-BE49-F238E27FC236}">
                <a16:creationId xmlns:a16="http://schemas.microsoft.com/office/drawing/2014/main" id="{522F2646-BC18-4F73-93EE-6BEF2BC077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0916" y="5673725"/>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511935" y="273843"/>
            <a:ext cx="10299700" cy="607695"/>
          </a:xfrm>
        </p:spPr>
        <p:txBody>
          <a:bodyPr/>
          <a:lstStyle/>
          <a:p>
            <a:pPr>
              <a:lnSpc>
                <a:spcPct val="120000"/>
              </a:lnSpc>
            </a:pPr>
            <a:r>
              <a:rPr lang="en-US" altLang="zh-CN" dirty="0">
                <a:cs typeface="+mn-ea"/>
                <a:sym typeface="+mn-lt"/>
              </a:rPr>
              <a:t>Training Model to Predict Star-rating</a:t>
            </a: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3" name="文本框 2"/>
          <p:cNvSpPr txBox="1"/>
          <p:nvPr/>
        </p:nvSpPr>
        <p:spPr>
          <a:xfrm>
            <a:off x="1023668" y="881410"/>
            <a:ext cx="10144664" cy="460375"/>
          </a:xfrm>
          <a:prstGeom prst="rect">
            <a:avLst/>
          </a:prstGeom>
          <a:noFill/>
        </p:spPr>
        <p:txBody>
          <a:bodyPr wrap="square" rtlCol="0">
            <a:spAutoFit/>
          </a:bodyPr>
          <a:lstStyle/>
          <a:p>
            <a:r>
              <a:rPr lang="en-US" altLang="zh-CN" sz="2400" dirty="0">
                <a:sym typeface="+mn-ea"/>
              </a:rPr>
              <a:t>    </a:t>
            </a:r>
          </a:p>
        </p:txBody>
      </p:sp>
      <p:sp>
        <p:nvSpPr>
          <p:cNvPr id="2" name="文本框 1"/>
          <p:cNvSpPr txBox="1"/>
          <p:nvPr/>
        </p:nvSpPr>
        <p:spPr>
          <a:xfrm>
            <a:off x="741045" y="1099185"/>
            <a:ext cx="10589895" cy="4892675"/>
          </a:xfrm>
          <a:prstGeom prst="rect">
            <a:avLst/>
          </a:prstGeom>
          <a:noFill/>
        </p:spPr>
        <p:txBody>
          <a:bodyPr wrap="square" rtlCol="0">
            <a:spAutoFit/>
          </a:bodyPr>
          <a:lstStyle/>
          <a:p>
            <a:r>
              <a:rPr lang="zh-CN" altLang="en-US" sz="2400"/>
              <a:t>Accuracy: 88.41%</a:t>
            </a:r>
          </a:p>
          <a:p>
            <a:endParaRPr lang="zh-CN" altLang="en-US" sz="2400"/>
          </a:p>
          <a:p>
            <a:r>
              <a:rPr lang="en-US" altLang="zh-CN" sz="2400"/>
              <a:t>Example</a:t>
            </a:r>
          </a:p>
          <a:p>
            <a:endParaRPr lang="en-US" altLang="zh-CN" sz="2400"/>
          </a:p>
          <a:p>
            <a:r>
              <a:rPr lang="en-US" altLang="zh-CN" sz="2400"/>
              <a:t>Input:</a:t>
            </a:r>
          </a:p>
          <a:p>
            <a:endParaRPr lang="en-US" altLang="zh-CN" sz="2400"/>
          </a:p>
          <a:p>
            <a:r>
              <a:rPr lang="en-US" altLang="zh-CN" sz="2400"/>
              <a:t>"This is the worst product. I will never buy this again!"</a:t>
            </a:r>
          </a:p>
          <a:p>
            <a:r>
              <a:rPr lang="en-US" altLang="zh-CN" sz="2400"/>
              <a:t>"I love it so much."</a:t>
            </a:r>
          </a:p>
          <a:p>
            <a:r>
              <a:rPr lang="en-US" altLang="zh-CN" sz="2400"/>
              <a:t>"Looks fine to me, but too expensive."</a:t>
            </a:r>
          </a:p>
          <a:p>
            <a:endParaRPr lang="en-US" altLang="zh-CN" sz="2400"/>
          </a:p>
          <a:p>
            <a:r>
              <a:rPr lang="en-US" altLang="zh-CN" sz="2400"/>
              <a:t>Output:</a:t>
            </a:r>
          </a:p>
          <a:p>
            <a:endParaRPr lang="en-US" altLang="zh-CN" sz="2400"/>
          </a:p>
          <a:p>
            <a:r>
              <a:rPr lang="en-US" altLang="zh-CN" sz="2400"/>
              <a:t>[1,5,3]</a:t>
            </a:r>
          </a:p>
        </p:txBody>
      </p:sp>
      <p:pic>
        <p:nvPicPr>
          <p:cNvPr id="5" name="14">
            <a:hlinkClick r:id="" action="ppaction://media"/>
            <a:extLst>
              <a:ext uri="{FF2B5EF4-FFF2-40B4-BE49-F238E27FC236}">
                <a16:creationId xmlns:a16="http://schemas.microsoft.com/office/drawing/2014/main" id="{329892F8-B1C7-4777-9A1A-7B88DD9922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0940" y="5673725"/>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3974465" y="4358005"/>
            <a:ext cx="6074410" cy="87566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gn="l">
              <a:lnSpc>
                <a:spcPct val="120000"/>
              </a:lnSpc>
            </a:pPr>
            <a:r>
              <a:rPr lang="en-US" altLang="zh-CN" sz="3600" b="1">
                <a:cs typeface="+mn-ea"/>
                <a:sym typeface="+mn-lt"/>
              </a:rPr>
              <a:t>Analytic Hierarchy Process Based on </a:t>
            </a:r>
            <a:endParaRPr lang="en-US" altLang="zh-CN" sz="3600" b="1" dirty="0">
              <a:cs typeface="+mn-ea"/>
              <a:sym typeface="+mn-lt"/>
            </a:endParaRPr>
          </a:p>
          <a:p>
            <a:pPr algn="l">
              <a:lnSpc>
                <a:spcPct val="120000"/>
              </a:lnSpc>
            </a:pPr>
            <a:r>
              <a:rPr lang="en-US" altLang="zh-CN" sz="3600" b="1">
                <a:cs typeface="+mn-ea"/>
                <a:sym typeface="+mn-lt"/>
              </a:rPr>
              <a:t>Information Entropy</a:t>
            </a:r>
            <a:endParaRPr lang="en-US" altLang="zh-CN"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5</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573530" y="287655"/>
            <a:ext cx="10241915" cy="1494155"/>
          </a:xfrm>
        </p:spPr>
        <p:txBody>
          <a:bodyPr wrap="square"/>
          <a:lstStyle/>
          <a:p>
            <a:pPr>
              <a:lnSpc>
                <a:spcPct val="120000"/>
              </a:lnSpc>
            </a:pPr>
            <a:r>
              <a:rPr lang="en-US" altLang="zh-CN" sz="2000">
                <a:cs typeface="+mn-ea"/>
                <a:sym typeface="+mn-lt"/>
              </a:rPr>
              <a:t>Analytic Hierarchy Process Based on Information Entropy</a:t>
            </a:r>
            <a:br>
              <a:rPr lang="en-US" altLang="zh-CN" b="1" dirty="0">
                <a:latin typeface="微软雅黑 Light" panose="020B0502040204020203" pitchFamily="34" charset="-122"/>
                <a:ea typeface="微软雅黑 Light" panose="020B0502040204020203" pitchFamily="34" charset="-122"/>
                <a:cs typeface="+mn-ea"/>
                <a:sym typeface="+mn-lt"/>
              </a:rPr>
            </a:b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a:t>
            </a:r>
            <a:endParaRPr lang="zh-CN" altLang="en-US" sz="3600" b="1" dirty="0">
              <a:solidFill>
                <a:schemeClr val="bg1"/>
              </a:solidFill>
            </a:endParaRPr>
          </a:p>
        </p:txBody>
      </p:sp>
      <p:sp>
        <p:nvSpPr>
          <p:cNvPr id="3" name="文本框 2"/>
          <p:cNvSpPr txBox="1"/>
          <p:nvPr/>
        </p:nvSpPr>
        <p:spPr>
          <a:xfrm>
            <a:off x="835073" y="978565"/>
            <a:ext cx="10144664" cy="4892675"/>
          </a:xfrm>
          <a:prstGeom prst="rect">
            <a:avLst/>
          </a:prstGeom>
          <a:noFill/>
        </p:spPr>
        <p:txBody>
          <a:bodyPr wrap="square" rtlCol="0">
            <a:spAutoFit/>
          </a:bodyPr>
          <a:lstStyle/>
          <a:p>
            <a:r>
              <a:rPr lang="en-US" altLang="zh-CN" sz="1400" dirty="0">
                <a:sym typeface="+mn-ea"/>
              </a:rPr>
              <a:t>   </a:t>
            </a:r>
            <a:r>
              <a:rPr lang="en-US" altLang="zh-CN" sz="2400" dirty="0">
                <a:sym typeface="+mn-ea"/>
              </a:rPr>
              <a:t> Information entropy is a value that measures the amount of information carried by a set of data. We used the information entropy of star_rating, help_factors and review_score as a reference to evaluate the amount of information contained in each factor. In order to deﬁne the scores that described product evaluation, we established an AHP model (The Analytic </a:t>
            </a:r>
            <a:r>
              <a:rPr lang="en-US" altLang="zh-CN" sz="2400">
                <a:cs typeface="+mn-ea"/>
                <a:sym typeface="+mn-lt"/>
              </a:rPr>
              <a:t>Hierarchy </a:t>
            </a:r>
            <a:r>
              <a:rPr lang="en-US" altLang="zh-CN" sz="2400" dirty="0">
                <a:sym typeface="+mn-ea"/>
              </a:rPr>
              <a:t>Process). By comparing the importance to the score among the three factors, we assigned certain weight to each factor, so as to get the evaluation system.We established a AHP model, which focuses on the following three aspects:</a:t>
            </a:r>
          </a:p>
          <a:p>
            <a:r>
              <a:rPr lang="en-US" altLang="zh-CN" sz="2400" dirty="0">
                <a:sym typeface="+mn-ea"/>
              </a:rPr>
              <a:t>1.Star_rating</a:t>
            </a:r>
          </a:p>
          <a:p>
            <a:r>
              <a:rPr lang="en-US" altLang="zh-CN" sz="2400" dirty="0">
                <a:sym typeface="+mn-ea"/>
              </a:rPr>
              <a:t>2.Useful evaluation coefﬁcient </a:t>
            </a:r>
            <a:r>
              <a:rPr lang="en-US" altLang="zh-CN" sz="2400" i="1" dirty="0">
                <a:sym typeface="+mn-ea"/>
              </a:rPr>
              <a:t>H</a:t>
            </a:r>
            <a:endParaRPr lang="en-US" altLang="zh-CN" sz="2400" dirty="0">
              <a:sym typeface="+mn-ea"/>
            </a:endParaRPr>
          </a:p>
          <a:p>
            <a:r>
              <a:rPr lang="en-US" altLang="zh-CN" sz="2400" dirty="0">
                <a:sym typeface="+mn-ea"/>
              </a:rPr>
              <a:t>3.Review</a:t>
            </a:r>
          </a:p>
        </p:txBody>
      </p:sp>
      <p:pic>
        <p:nvPicPr>
          <p:cNvPr id="2" name="16">
            <a:hlinkClick r:id="" action="ppaction://media"/>
            <a:extLst>
              <a:ext uri="{FF2B5EF4-FFF2-40B4-BE49-F238E27FC236}">
                <a16:creationId xmlns:a16="http://schemas.microsoft.com/office/drawing/2014/main" id="{6CE2F8A2-6891-4D91-90F6-4462783143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6927" y="5668040"/>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573530" y="287655"/>
            <a:ext cx="10241915" cy="1494155"/>
          </a:xfrm>
        </p:spPr>
        <p:txBody>
          <a:bodyPr wrap="square"/>
          <a:lstStyle/>
          <a:p>
            <a:pPr>
              <a:lnSpc>
                <a:spcPct val="120000"/>
              </a:lnSpc>
            </a:pPr>
            <a:r>
              <a:rPr lang="en-US" altLang="zh-CN" sz="2000">
                <a:cs typeface="+mn-ea"/>
                <a:sym typeface="+mn-lt"/>
              </a:rPr>
              <a:t>Analytic Hierarchy Process Based on Information Entropy</a:t>
            </a:r>
            <a:br>
              <a:rPr lang="en-US" altLang="zh-CN" b="1" dirty="0">
                <a:latin typeface="微软雅黑 Light" panose="020B0502040204020203" pitchFamily="34" charset="-122"/>
                <a:ea typeface="微软雅黑 Light" panose="020B0502040204020203" pitchFamily="34" charset="-122"/>
                <a:cs typeface="+mn-ea"/>
                <a:sym typeface="+mn-lt"/>
              </a:rPr>
            </a:b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a:t>
            </a:r>
            <a:endParaRPr lang="zh-CN" altLang="en-US" sz="3600" b="1" dirty="0">
              <a:solidFill>
                <a:schemeClr val="bg1"/>
              </a:solidFill>
            </a:endParaRPr>
          </a:p>
        </p:txBody>
      </p:sp>
      <p:sp>
        <p:nvSpPr>
          <p:cNvPr id="3" name="文本框 2"/>
          <p:cNvSpPr txBox="1"/>
          <p:nvPr/>
        </p:nvSpPr>
        <p:spPr>
          <a:xfrm>
            <a:off x="835073" y="978565"/>
            <a:ext cx="10144664" cy="5046345"/>
          </a:xfrm>
          <a:prstGeom prst="rect">
            <a:avLst/>
          </a:prstGeom>
          <a:noFill/>
        </p:spPr>
        <p:txBody>
          <a:bodyPr wrap="square" rtlCol="0">
            <a:spAutoFit/>
          </a:bodyPr>
          <a:lstStyle/>
          <a:p>
            <a:r>
              <a:rPr lang="en-US" altLang="zh-CN" sz="1400" dirty="0">
                <a:sym typeface="+mn-ea"/>
              </a:rPr>
              <a:t>    In order to reduce the inﬂuence brought by the subjective effect of AHP model, we use infor- mation entropy to help determine the weight of three factors. Information entropy is a measure that represents the uncertainty of random variables.</a:t>
            </a:r>
          </a:p>
          <a:p>
            <a:r>
              <a:rPr lang="en-US" altLang="zh-CN" sz="1400" dirty="0">
                <a:sym typeface="+mn-ea"/>
              </a:rPr>
              <a:t>    The greater the value of information entropy, the greater the uncertainty of random variables. So we can use information entropy to measure the information contained in a random variable.                   According to the above principle, we calculated the information entropy of the three factors of the three products. The results are as follows:</a:t>
            </a:r>
          </a:p>
          <a:p>
            <a:endParaRPr lang="en-US" altLang="zh-CN" sz="1400" dirty="0">
              <a:sym typeface="+mn-ea"/>
            </a:endParaRPr>
          </a:p>
          <a:p>
            <a:r>
              <a:rPr lang="en-US" altLang="zh-CN" sz="1400" dirty="0">
                <a:sym typeface="+mn-ea"/>
              </a:rPr>
              <a:t>star_rating:</a:t>
            </a:r>
          </a:p>
          <a:p>
            <a:r>
              <a:rPr lang="en-US" altLang="zh-CN" sz="1400" dirty="0">
                <a:sym typeface="+mn-ea"/>
              </a:rPr>
              <a:t>0.4693001370880815</a:t>
            </a:r>
          </a:p>
          <a:p>
            <a:r>
              <a:rPr lang="en-US" altLang="zh-CN" sz="1400" dirty="0">
                <a:sym typeface="+mn-ea"/>
              </a:rPr>
              <a:t>helpful_votes</a:t>
            </a:r>
          </a:p>
          <a:p>
            <a:r>
              <a:rPr lang="en-US" altLang="zh-CN" sz="1400" dirty="0">
                <a:sym typeface="+mn-ea"/>
              </a:rPr>
              <a:t>0.03781104985313568</a:t>
            </a:r>
          </a:p>
          <a:p>
            <a:r>
              <a:rPr lang="en-US" altLang="zh-CN" sz="1400" dirty="0">
                <a:sym typeface="+mn-ea"/>
              </a:rPr>
              <a:t>review_scores</a:t>
            </a:r>
          </a:p>
          <a:p>
            <a:r>
              <a:rPr lang="en-US" altLang="zh-CN" sz="1400" dirty="0">
                <a:sym typeface="+mn-ea"/>
              </a:rPr>
              <a:t>0.49858726073827164</a:t>
            </a:r>
          </a:p>
          <a:p>
            <a:endParaRPr lang="en-US" altLang="zh-CN" sz="1400" dirty="0">
              <a:sym typeface="+mn-ea"/>
            </a:endParaRPr>
          </a:p>
          <a:p>
            <a:endParaRPr lang="en-US" altLang="zh-CN" sz="1400" dirty="0">
              <a:sym typeface="+mn-ea"/>
            </a:endParaRPr>
          </a:p>
          <a:p>
            <a:endParaRPr lang="en-US" altLang="zh-CN" sz="1400" dirty="0">
              <a:sym typeface="+mn-ea"/>
            </a:endParaRPr>
          </a:p>
          <a:p>
            <a:endParaRPr lang="en-US" altLang="zh-CN" sz="1400" dirty="0">
              <a:sym typeface="+mn-ea"/>
            </a:endParaRPr>
          </a:p>
          <a:p>
            <a:endParaRPr lang="en-US" altLang="zh-CN" sz="1400" dirty="0">
              <a:sym typeface="+mn-ea"/>
            </a:endParaRPr>
          </a:p>
          <a:p>
            <a:endParaRPr lang="en-US" altLang="zh-CN" sz="1400" dirty="0">
              <a:sym typeface="+mn-ea"/>
            </a:endParaRPr>
          </a:p>
          <a:p>
            <a:endParaRPr lang="en-US" altLang="zh-CN" sz="1400" dirty="0">
              <a:sym typeface="+mn-ea"/>
            </a:endParaRPr>
          </a:p>
          <a:p>
            <a:r>
              <a:rPr lang="en-US" altLang="zh-CN" sz="1400" dirty="0">
                <a:sym typeface="+mn-ea"/>
              </a:rPr>
              <a:t>Through the weight of the three factors, we can get the comprehensive satisfaction score of the products.</a:t>
            </a:r>
          </a:p>
          <a:p>
            <a:endParaRPr lang="en-US" altLang="zh-CN" sz="1400" dirty="0">
              <a:sym typeface="+mn-ea"/>
            </a:endParaRPr>
          </a:p>
        </p:txBody>
      </p:sp>
      <p:graphicFrame>
        <p:nvGraphicFramePr>
          <p:cNvPr id="6" name="图表 6"/>
          <p:cNvGraphicFramePr/>
          <p:nvPr/>
        </p:nvGraphicFramePr>
        <p:xfrm>
          <a:off x="4058920" y="2392680"/>
          <a:ext cx="3561715" cy="2809240"/>
        </p:xfrm>
        <a:graphic>
          <a:graphicData uri="http://schemas.openxmlformats.org/drawingml/2006/chart">
            <c:chart xmlns:c="http://schemas.openxmlformats.org/drawingml/2006/chart" xmlns:r="http://schemas.openxmlformats.org/officeDocument/2006/relationships" r:id="rId5"/>
          </a:graphicData>
        </a:graphic>
      </p:graphicFrame>
      <p:pic>
        <p:nvPicPr>
          <p:cNvPr id="2" name="17">
            <a:hlinkClick r:id="" action="ppaction://media"/>
            <a:extLst>
              <a:ext uri="{FF2B5EF4-FFF2-40B4-BE49-F238E27FC236}">
                <a16:creationId xmlns:a16="http://schemas.microsoft.com/office/drawing/2014/main" id="{9B23EFD8-63E1-455A-9988-EC92DCA948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28352" y="5637560"/>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629839"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nSpc>
                <a:spcPct val="120000"/>
              </a:lnSpc>
            </a:pPr>
            <a:r>
              <a:rPr lang="en-US" altLang="zh-CN" sz="3600" b="1">
                <a:cs typeface="+mn-ea"/>
                <a:sym typeface="+mn-lt"/>
              </a:rPr>
              <a:t>Relationship between Specific Negative Description and Rating Leveling</a:t>
            </a:r>
            <a:endParaRPr lang="en-US" altLang="zh-CN"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6</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87814"/>
            <a:ext cx="10299700" cy="977265"/>
          </a:xfrm>
        </p:spPr>
        <p:txBody>
          <a:bodyPr/>
          <a:lstStyle/>
          <a:p>
            <a:pPr>
              <a:lnSpc>
                <a:spcPct val="120000"/>
              </a:lnSpc>
            </a:pPr>
            <a:r>
              <a:rPr lang="en-US" altLang="zh-CN" sz="2000" b="1">
                <a:cs typeface="+mn-ea"/>
                <a:sym typeface="+mn-lt"/>
              </a:rPr>
              <a:t>Relationship between Specific Negative Description and Rating Leveling</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6</a:t>
            </a:r>
          </a:p>
        </p:txBody>
      </p:sp>
      <p:sp>
        <p:nvSpPr>
          <p:cNvPr id="3" name="文本框 2"/>
          <p:cNvSpPr txBox="1"/>
          <p:nvPr/>
        </p:nvSpPr>
        <p:spPr>
          <a:xfrm>
            <a:off x="1023620" y="880745"/>
            <a:ext cx="5382260" cy="5323205"/>
          </a:xfrm>
          <a:prstGeom prst="rect">
            <a:avLst/>
          </a:prstGeom>
          <a:noFill/>
        </p:spPr>
        <p:txBody>
          <a:bodyPr wrap="square" rtlCol="0">
            <a:spAutoFit/>
          </a:bodyPr>
          <a:lstStyle/>
          <a:p>
            <a:r>
              <a:rPr lang="en-US" altLang="zh-CN" sz="2000" dirty="0">
                <a:sym typeface="+mn-ea"/>
              </a:rPr>
              <a:t>    For several words with negative emotions, we counted the probability that these words appear in the reviews with low quality star rating. From the ﬁgure, we can see that these words have a relatively large degree of discrimination in scoring. If these words appear in comments, the corresponding scoring will often be linked to their negativity. However, not all words have similar discrimination, such as some unrelated words (price) or some neutral words (much). These words have no discrimination for scoring, so we think these words have no direct relationship with the rating level.</a:t>
            </a:r>
          </a:p>
          <a:p>
            <a:endParaRPr lang="en-US" altLang="zh-CN" sz="2000" dirty="0">
              <a:sym typeface="+mn-ea"/>
            </a:endParaRPr>
          </a:p>
          <a:p>
            <a:endParaRPr lang="en-US" altLang="zh-CN" sz="2000" dirty="0">
              <a:sym typeface="+mn-ea"/>
            </a:endParaRPr>
          </a:p>
        </p:txBody>
      </p:sp>
      <p:pic>
        <p:nvPicPr>
          <p:cNvPr id="2" name="图片 3" descr="bad_probability"/>
          <p:cNvPicPr>
            <a:picLocks noChangeAspect="1"/>
          </p:cNvPicPr>
          <p:nvPr/>
        </p:nvPicPr>
        <p:blipFill>
          <a:blip r:embed="rId5"/>
          <a:stretch>
            <a:fillRect/>
          </a:stretch>
        </p:blipFill>
        <p:spPr>
          <a:xfrm>
            <a:off x="6511925" y="1264920"/>
            <a:ext cx="5164455" cy="3873500"/>
          </a:xfrm>
          <a:prstGeom prst="rect">
            <a:avLst/>
          </a:prstGeom>
        </p:spPr>
      </p:pic>
      <p:pic>
        <p:nvPicPr>
          <p:cNvPr id="4" name="19+">
            <a:hlinkClick r:id="" action="ppaction://media"/>
            <a:extLst>
              <a:ext uri="{FF2B5EF4-FFF2-40B4-BE49-F238E27FC236}">
                <a16:creationId xmlns:a16="http://schemas.microsoft.com/office/drawing/2014/main" id="{704F3222-DEE9-48C0-8964-BFE8D6A77B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9980" y="5593080"/>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idx="4294967295"/>
          </p:nvPr>
        </p:nvSpPr>
        <p:spPr>
          <a:xfrm>
            <a:off x="786631" y="2932106"/>
            <a:ext cx="2792360" cy="675057"/>
          </a:xfrm>
        </p:spPr>
        <p:txBody>
          <a:bodyPr/>
          <a:lstStyle/>
          <a:p>
            <a:pPr algn="ctr"/>
            <a:r>
              <a:rPr lang="en-US" altLang="zh-CN" sz="3200" b="1" dirty="0">
                <a:solidFill>
                  <a:schemeClr val="bg1"/>
                </a:solidFill>
              </a:rPr>
              <a:t>CONTENTS</a:t>
            </a:r>
            <a:endParaRPr lang="zh-CN" altLang="en-US" sz="3200" b="1" dirty="0">
              <a:solidFill>
                <a:schemeClr val="bg1"/>
              </a:solidFill>
            </a:endParaRPr>
          </a:p>
        </p:txBody>
      </p:sp>
      <p:grpSp>
        <p:nvGrpSpPr>
          <p:cNvPr id="30" name="组合 29"/>
          <p:cNvGrpSpPr/>
          <p:nvPr/>
        </p:nvGrpSpPr>
        <p:grpSpPr>
          <a:xfrm>
            <a:off x="6395581" y="994374"/>
            <a:ext cx="3293604" cy="1098506"/>
            <a:chOff x="5337036" y="1031947"/>
            <a:chExt cx="3293604"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sp>
          <p:nvSpPr>
            <p:cNvPr id="48" name="文本框 47"/>
            <p:cNvSpPr txBox="1"/>
            <p:nvPr/>
          </p:nvSpPr>
          <p:spPr>
            <a:xfrm>
              <a:off x="6384010" y="1086032"/>
              <a:ext cx="2246630" cy="1033145"/>
            </a:xfrm>
            <a:prstGeom prst="rect">
              <a:avLst/>
            </a:prstGeom>
            <a:noFill/>
          </p:spPr>
          <p:txBody>
            <a:bodyPr wrap="none" lIns="0" tIns="0" rIns="0" bIns="0" rtlCol="0">
              <a:spAutoFit/>
            </a:bodyPr>
            <a:lstStyle/>
            <a:p>
              <a:pPr algn="l">
                <a:lnSpc>
                  <a:spcPct val="120000"/>
                </a:lnSpc>
              </a:pPr>
              <a:r>
                <a:rPr lang="en-US" altLang="zh-CN" sz="2800" b="1" dirty="0">
                  <a:cs typeface="+mn-ea"/>
                  <a:sym typeface="+mn-lt"/>
                </a:rPr>
                <a:t>Introduction</a:t>
              </a:r>
            </a:p>
            <a:p>
              <a:pPr>
                <a:lnSpc>
                  <a:spcPct val="120000"/>
                </a:lnSpc>
              </a:pPr>
              <a:endParaRPr lang="zh-CN" altLang="en-US" sz="2800" b="1" dirty="0">
                <a:cs typeface="+mn-ea"/>
                <a:sym typeface="+mn-lt"/>
              </a:endParaRPr>
            </a:p>
          </p:txBody>
        </p:sp>
      </p:grpSp>
      <p:grpSp>
        <p:nvGrpSpPr>
          <p:cNvPr id="52" name="组合 51"/>
          <p:cNvGrpSpPr/>
          <p:nvPr/>
        </p:nvGrpSpPr>
        <p:grpSpPr>
          <a:xfrm>
            <a:off x="6159996" y="5038533"/>
            <a:ext cx="1047039" cy="1106457"/>
            <a:chOff x="5337036" y="1031947"/>
            <a:chExt cx="1047039" cy="1106457"/>
          </a:xfrm>
        </p:grpSpPr>
        <p:sp>
          <p:nvSpPr>
            <p:cNvPr id="53" name="文本框 52"/>
            <p:cNvSpPr txBox="1"/>
            <p:nvPr/>
          </p:nvSpPr>
          <p:spPr>
            <a:xfrm>
              <a:off x="5337036" y="1031947"/>
              <a:ext cx="659155" cy="1106457"/>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sp>
          <p:nvSpPr>
            <p:cNvPr id="55" name="文本框 54"/>
            <p:cNvSpPr txBox="1"/>
            <p:nvPr/>
          </p:nvSpPr>
          <p:spPr>
            <a:xfrm>
              <a:off x="6384010" y="1344564"/>
              <a:ext cx="65" cy="473271"/>
            </a:xfrm>
            <a:prstGeom prst="rect">
              <a:avLst/>
            </a:prstGeom>
            <a:noFill/>
          </p:spPr>
          <p:txBody>
            <a:bodyPr wrap="none" lIns="0" tIns="0" rIns="0" bIns="0" rtlCol="0">
              <a:spAutoFit/>
            </a:bodyPr>
            <a:lstStyle/>
            <a:p>
              <a:pPr>
                <a:lnSpc>
                  <a:spcPct val="120000"/>
                </a:lnSpc>
              </a:pPr>
              <a:endParaRPr lang="zh-CN" altLang="en-US" sz="2800" b="1" dirty="0">
                <a:cs typeface="+mn-ea"/>
                <a:sym typeface="+mn-lt"/>
              </a:endParaRPr>
            </a:p>
          </p:txBody>
        </p:sp>
      </p:grpSp>
      <p:grpSp>
        <p:nvGrpSpPr>
          <p:cNvPr id="59" name="组合 58"/>
          <p:cNvGrpSpPr/>
          <p:nvPr/>
        </p:nvGrpSpPr>
        <p:grpSpPr>
          <a:xfrm>
            <a:off x="6277594" y="2342427"/>
            <a:ext cx="929451" cy="1098506"/>
            <a:chOff x="5337036" y="1031947"/>
            <a:chExt cx="1047039" cy="1098506"/>
          </a:xfrm>
        </p:grpSpPr>
        <p:sp>
          <p:nvSpPr>
            <p:cNvPr id="60" name="文本框 59"/>
            <p:cNvSpPr txBox="1"/>
            <p:nvPr/>
          </p:nvSpPr>
          <p:spPr>
            <a:xfrm>
              <a:off x="5337036" y="1031947"/>
              <a:ext cx="772135" cy="1098506"/>
            </a:xfrm>
            <a:prstGeom prst="rect">
              <a:avLst/>
            </a:prstGeom>
            <a:noFill/>
          </p:spPr>
          <p:txBody>
            <a:bodyPr wrap="squar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sp>
          <p:nvSpPr>
            <p:cNvPr id="62" name="文本框 61"/>
            <p:cNvSpPr txBox="1"/>
            <p:nvPr/>
          </p:nvSpPr>
          <p:spPr>
            <a:xfrm>
              <a:off x="6384010" y="1248904"/>
              <a:ext cx="65" cy="540854"/>
            </a:xfrm>
            <a:prstGeom prst="rect">
              <a:avLst/>
            </a:prstGeom>
            <a:noFill/>
          </p:spPr>
          <p:txBody>
            <a:bodyPr wrap="none" lIns="0" tIns="0" rIns="0" bIns="0" rtlCol="0">
              <a:spAutoFit/>
            </a:bodyPr>
            <a:lstStyle/>
            <a:p>
              <a:pPr>
                <a:lnSpc>
                  <a:spcPct val="120000"/>
                </a:lnSpc>
              </a:pPr>
              <a:endParaRPr lang="zh-CN" altLang="en-US" sz="3200" b="1" dirty="0">
                <a:cs typeface="+mn-ea"/>
                <a:sym typeface="+mn-lt"/>
              </a:endParaRPr>
            </a:p>
          </p:txBody>
        </p:sp>
      </p:grpSp>
      <p:grpSp>
        <p:nvGrpSpPr>
          <p:cNvPr id="66" name="组合 65"/>
          <p:cNvGrpSpPr/>
          <p:nvPr/>
        </p:nvGrpSpPr>
        <p:grpSpPr>
          <a:xfrm>
            <a:off x="6179046" y="3658730"/>
            <a:ext cx="6327266" cy="1681218"/>
            <a:chOff x="5337036" y="1031947"/>
            <a:chExt cx="6327266" cy="1681218"/>
          </a:xfrm>
        </p:grpSpPr>
        <p:sp>
          <p:nvSpPr>
            <p:cNvPr id="67" name="文本框 66"/>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sp>
          <p:nvSpPr>
            <p:cNvPr id="69" name="文本框 68"/>
            <p:cNvSpPr txBox="1"/>
            <p:nvPr/>
          </p:nvSpPr>
          <p:spPr>
            <a:xfrm>
              <a:off x="6384010" y="1163130"/>
              <a:ext cx="5280292" cy="1550035"/>
            </a:xfrm>
            <a:prstGeom prst="rect">
              <a:avLst/>
            </a:prstGeom>
            <a:noFill/>
          </p:spPr>
          <p:txBody>
            <a:bodyPr wrap="square" lIns="0" tIns="0" rIns="0" bIns="0" rtlCol="0">
              <a:spAutoFit/>
            </a:bodyPr>
            <a:lstStyle/>
            <a:p>
              <a:pPr>
                <a:lnSpc>
                  <a:spcPct val="120000"/>
                </a:lnSpc>
              </a:pPr>
              <a:r>
                <a:rPr lang="en-US" altLang="zh-CN" sz="2800" b="1" dirty="0">
                  <a:cs typeface="+mn-ea"/>
                  <a:sym typeface="+mn-lt"/>
                </a:rPr>
                <a:t>Vader Sentiment</a:t>
              </a:r>
            </a:p>
            <a:p>
              <a:pPr>
                <a:lnSpc>
                  <a:spcPct val="120000"/>
                </a:lnSpc>
              </a:pPr>
              <a:r>
                <a:rPr lang="en-US" altLang="zh-CN" sz="2800" b="1" dirty="0">
                  <a:cs typeface="+mn-ea"/>
                  <a:sym typeface="+mn-lt"/>
                </a:rPr>
                <a:t>Analysis</a:t>
              </a:r>
            </a:p>
            <a:p>
              <a:pPr>
                <a:lnSpc>
                  <a:spcPct val="120000"/>
                </a:lnSpc>
              </a:pPr>
              <a:endParaRPr lang="zh-CN" altLang="en-US" sz="2800" b="1" dirty="0">
                <a:cs typeface="+mn-ea"/>
                <a:sym typeface="+mn-lt"/>
              </a:endParaRPr>
            </a:p>
          </p:txBody>
        </p:sp>
      </p:grpSp>
      <p:cxnSp>
        <p:nvCxnSpPr>
          <p:cNvPr id="3" name="直接连接符 2"/>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42555" y="2438664"/>
            <a:ext cx="3227070" cy="1550035"/>
          </a:xfrm>
          <a:prstGeom prst="rect">
            <a:avLst/>
          </a:prstGeom>
          <a:noFill/>
        </p:spPr>
        <p:txBody>
          <a:bodyPr wrap="square" lIns="0" tIns="0" rIns="0" bIns="0" rtlCol="0">
            <a:spAutoFit/>
          </a:bodyPr>
          <a:lstStyle/>
          <a:p>
            <a:pPr algn="l">
              <a:lnSpc>
                <a:spcPct val="120000"/>
              </a:lnSpc>
            </a:pPr>
            <a:r>
              <a:rPr lang="en-US" altLang="zh-CN" sz="2800" b="1" dirty="0">
                <a:cs typeface="+mn-ea"/>
                <a:sym typeface="+mn-lt"/>
              </a:rPr>
              <a:t>Data acquisition&amp;</a:t>
            </a:r>
          </a:p>
          <a:p>
            <a:pPr algn="l">
              <a:lnSpc>
                <a:spcPct val="120000"/>
              </a:lnSpc>
            </a:pPr>
            <a:r>
              <a:rPr lang="en-US" altLang="zh-CN" sz="2800" b="1" dirty="0">
                <a:cs typeface="+mn-ea"/>
                <a:sym typeface="+mn-lt"/>
              </a:rPr>
              <a:t>Data Clean</a:t>
            </a:r>
          </a:p>
          <a:p>
            <a:pPr algn="l">
              <a:lnSpc>
                <a:spcPct val="120000"/>
              </a:lnSpc>
            </a:pPr>
            <a:endParaRPr lang="zh-CN" altLang="en-US" sz="2800" b="1" dirty="0">
              <a:cs typeface="+mn-ea"/>
              <a:sym typeface="+mn-lt"/>
            </a:endParaRPr>
          </a:p>
        </p:txBody>
      </p:sp>
      <p:sp>
        <p:nvSpPr>
          <p:cNvPr id="26" name="文本框 25"/>
          <p:cNvSpPr txBox="1"/>
          <p:nvPr/>
        </p:nvSpPr>
        <p:spPr>
          <a:xfrm>
            <a:off x="7008338" y="5339882"/>
            <a:ext cx="4874260" cy="1033145"/>
          </a:xfrm>
          <a:prstGeom prst="rect">
            <a:avLst/>
          </a:prstGeom>
          <a:noFill/>
        </p:spPr>
        <p:txBody>
          <a:bodyPr wrap="none" lIns="0" tIns="0" rIns="0" bIns="0" rtlCol="0">
            <a:spAutoFit/>
          </a:bodyPr>
          <a:lstStyle/>
          <a:p>
            <a:pPr algn="l">
              <a:lnSpc>
                <a:spcPct val="120000"/>
              </a:lnSpc>
            </a:pPr>
            <a:r>
              <a:rPr lang="en-US" altLang="zh-CN" sz="2800" b="1" dirty="0">
                <a:cs typeface="+mn-ea"/>
                <a:sym typeface="+mn-lt"/>
              </a:rPr>
              <a:t>Training a Model to Predict</a:t>
            </a:r>
          </a:p>
          <a:p>
            <a:pPr algn="l">
              <a:lnSpc>
                <a:spcPct val="120000"/>
              </a:lnSpc>
            </a:pPr>
            <a:r>
              <a:rPr lang="en-US" altLang="zh-CN" sz="2800" b="1" dirty="0">
                <a:cs typeface="+mn-ea"/>
                <a:sym typeface="+mn-lt"/>
              </a:rPr>
              <a:t>Star-rating</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340225" y="4261485"/>
            <a:ext cx="5708650" cy="102044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nSpc>
                <a:spcPct val="120000"/>
              </a:lnSpc>
            </a:pPr>
            <a:r>
              <a:rPr lang="en-US" altLang="zh-CN" sz="3600" b="1">
                <a:cs typeface="+mn-ea"/>
                <a:sym typeface="+mn-lt"/>
              </a:rPr>
              <a:t>Wordcloud of the Reviews</a:t>
            </a: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7</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87813"/>
            <a:ext cx="10299700" cy="977265"/>
          </a:xfrm>
        </p:spPr>
        <p:txBody>
          <a:bodyPr/>
          <a:lstStyle/>
          <a:p>
            <a:pPr>
              <a:lnSpc>
                <a:spcPct val="120000"/>
              </a:lnSpc>
            </a:pPr>
            <a:r>
              <a:rPr lang="en-US" altLang="zh-CN" sz="2000">
                <a:cs typeface="+mn-ea"/>
                <a:sym typeface="+mn-lt"/>
              </a:rPr>
              <a:t>Wordcloud of the Reviews</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7</a:t>
            </a:r>
          </a:p>
        </p:txBody>
      </p:sp>
      <p:pic>
        <p:nvPicPr>
          <p:cNvPr id="2" name="图片 1" descr="temp(1)"/>
          <p:cNvPicPr>
            <a:picLocks noChangeAspect="1"/>
          </p:cNvPicPr>
          <p:nvPr>
            <p:custDataLst>
              <p:tags r:id="rId1"/>
            </p:custDataLst>
          </p:nvPr>
        </p:nvPicPr>
        <p:blipFill>
          <a:blip r:embed="rId4"/>
          <a:stretch>
            <a:fillRect/>
          </a:stretch>
        </p:blipFill>
        <p:spPr>
          <a:xfrm>
            <a:off x="1091565" y="1320800"/>
            <a:ext cx="9881235" cy="4632325"/>
          </a:xfrm>
          <a:prstGeom prst="rect">
            <a:avLst/>
          </a:prstGeom>
        </p:spPr>
      </p:pic>
    </p:spTree>
  </p:cSld>
  <p:clrMapOvr>
    <a:masterClrMapping/>
  </p:clrMapOvr>
  <p:transition spd="med" advTm="33237">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158034" y="4384219"/>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nSpc>
                <a:spcPct val="120000"/>
              </a:lnSpc>
            </a:pPr>
            <a:r>
              <a:rPr lang="en-US" altLang="zh-CN" sz="3600" b="1">
                <a:cs typeface="+mn-ea"/>
                <a:sym typeface="+mn-lt"/>
              </a:rPr>
              <a:t>Conclusion</a:t>
            </a:r>
            <a:endParaRPr lang="en-US" altLang="zh-CN" sz="3600" b="1" dirty="0">
              <a:latin typeface="微软雅黑 Light" panose="020B0502040204020203" pitchFamily="34" charset="-122"/>
              <a:ea typeface="微软雅黑 Light" panose="020B0502040204020203" pitchFamily="34" charset="-122"/>
              <a:cs typeface="+mn-ea"/>
              <a:sym typeface="+mn-lt"/>
            </a:endParaRPr>
          </a:p>
          <a:p>
            <a:pPr>
              <a:lnSpc>
                <a:spcPct val="120000"/>
              </a:lnSpc>
            </a:pPr>
            <a:endParaRPr lang="en-US" altLang="zh-CN"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8</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177323"/>
            <a:ext cx="10299700" cy="1198245"/>
          </a:xfrm>
        </p:spPr>
        <p:txBody>
          <a:bodyPr/>
          <a:lstStyle/>
          <a:p>
            <a:pPr>
              <a:lnSpc>
                <a:spcPct val="120000"/>
              </a:lnSpc>
            </a:pPr>
            <a:r>
              <a:rPr lang="en-US" altLang="zh-CN" sz="3200">
                <a:cs typeface="+mn-ea"/>
                <a:sym typeface="+mn-lt"/>
              </a:rPr>
              <a:t>Conclusion</a:t>
            </a:r>
            <a:br>
              <a:rPr lang="en-US" altLang="zh-CN" sz="2000" b="1">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8</a:t>
            </a:r>
          </a:p>
        </p:txBody>
      </p:sp>
      <p:sp>
        <p:nvSpPr>
          <p:cNvPr id="3" name="文本框 2"/>
          <p:cNvSpPr txBox="1"/>
          <p:nvPr/>
        </p:nvSpPr>
        <p:spPr>
          <a:xfrm>
            <a:off x="1023668" y="881410"/>
            <a:ext cx="10144664" cy="460375"/>
          </a:xfrm>
          <a:prstGeom prst="rect">
            <a:avLst/>
          </a:prstGeom>
          <a:noFill/>
        </p:spPr>
        <p:txBody>
          <a:bodyPr wrap="square" rtlCol="0">
            <a:spAutoFit/>
          </a:bodyPr>
          <a:lstStyle/>
          <a:p>
            <a:endParaRPr lang="en-US" altLang="zh-CN" sz="2400" dirty="0">
              <a:sym typeface="+mn-ea"/>
            </a:endParaRPr>
          </a:p>
        </p:txBody>
      </p:sp>
      <p:sp>
        <p:nvSpPr>
          <p:cNvPr id="4" name="文本框 3"/>
          <p:cNvSpPr txBox="1"/>
          <p:nvPr/>
        </p:nvSpPr>
        <p:spPr>
          <a:xfrm>
            <a:off x="974725" y="1180465"/>
            <a:ext cx="10396855" cy="4554220"/>
          </a:xfrm>
          <a:prstGeom prst="rect">
            <a:avLst/>
          </a:prstGeom>
          <a:noFill/>
        </p:spPr>
        <p:txBody>
          <a:bodyPr wrap="square" rtlCol="0">
            <a:spAutoFit/>
          </a:bodyPr>
          <a:lstStyle/>
          <a:p>
            <a:pPr algn="l"/>
            <a:r>
              <a:rPr lang="zh-CN" altLang="en-US" sz="3200" b="1" dirty="0"/>
              <a:t>Star rating and sentiment score of reviews play a decisive role in the overall evaluation of goods.</a:t>
            </a:r>
          </a:p>
          <a:p>
            <a:pPr algn="l"/>
            <a:r>
              <a:rPr lang="en-US" altLang="zh-CN" sz="3200" b="1" dirty="0"/>
              <a:t>Lower star rating usually relates with lower scores. </a:t>
            </a:r>
            <a:r>
              <a:rPr lang="zh-CN" altLang="en-US" sz="3200" b="1" dirty="0"/>
              <a:t>Watch out for comments with certain negative words, which can lead to lower ratings. </a:t>
            </a:r>
          </a:p>
          <a:p>
            <a:endParaRPr lang="zh-CN" altLang="en-US" dirty="0"/>
          </a:p>
          <a:p>
            <a:r>
              <a:rPr lang="zh-CN" altLang="en-US" sz="2800" dirty="0"/>
              <a:t>Therefore, we suggest that company invite </a:t>
            </a:r>
            <a:r>
              <a:rPr lang="en-US" altLang="zh-CN" sz="2800" dirty="0"/>
              <a:t>c</a:t>
            </a:r>
            <a:r>
              <a:rPr lang="zh-CN" altLang="en-US" sz="2800" dirty="0"/>
              <a:t>ustomer</a:t>
            </a:r>
            <a:r>
              <a:rPr lang="en-US" altLang="zh-CN" sz="2800" dirty="0"/>
              <a:t> </a:t>
            </a:r>
            <a:r>
              <a:rPr lang="zh-CN" altLang="en-US" sz="2800" dirty="0"/>
              <a:t>experiencers to experience and evaluate the products after its marketing, which will give consumers more reference information and promote their purchase.</a:t>
            </a:r>
            <a:endParaRPr lang="en-US" altLang="zh-CN" sz="2800" dirty="0"/>
          </a:p>
        </p:txBody>
      </p:sp>
      <p:pic>
        <p:nvPicPr>
          <p:cNvPr id="2" name="23">
            <a:hlinkClick r:id="" action="ppaction://media"/>
            <a:extLst>
              <a:ext uri="{FF2B5EF4-FFF2-40B4-BE49-F238E27FC236}">
                <a16:creationId xmlns:a16="http://schemas.microsoft.com/office/drawing/2014/main" id="{BD7E9E15-4CEB-4344-AF1D-D2FFB65F01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1580" y="5677535"/>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60399" y="3576453"/>
            <a:ext cx="10858501" cy="944874"/>
          </a:xfrm>
          <a:prstGeom prst="rect">
            <a:avLst/>
          </a:prstGeom>
          <a:noFill/>
        </p:spPr>
        <p:txBody>
          <a:bodyPr wrap="square" lIns="0" tIns="0" rIns="0" bIns="0" rtlCol="0">
            <a:spAutoFit/>
          </a:bodyPr>
          <a:lstStyle/>
          <a:p>
            <a:pPr algn="ctr">
              <a:lnSpc>
                <a:spcPct val="110000"/>
              </a:lnSpc>
            </a:pPr>
            <a:r>
              <a:rPr lang="en-US" altLang="zh-CN" sz="6000" spc="300" dirty="0">
                <a:solidFill>
                  <a:schemeClr val="bg1"/>
                </a:solidFill>
                <a:latin typeface="微软雅黑 Light" panose="020B0502040204020203" pitchFamily="34" charset="-122"/>
                <a:ea typeface="微软雅黑 Light" panose="020B0502040204020203" pitchFamily="34" charset="-122"/>
              </a:rPr>
              <a:t>Thank you for listening</a:t>
            </a:r>
            <a:endParaRPr lang="zh-CN" altLang="en-US" sz="6000" spc="300" dirty="0">
              <a:solidFill>
                <a:schemeClr val="bg1"/>
              </a:solidFill>
              <a:latin typeface="微软雅黑 Light" panose="020B0502040204020203" pitchFamily="34" charset="-122"/>
              <a:ea typeface="微软雅黑 Light" panose="020B0502040204020203" pitchFamily="34" charset="-122"/>
            </a:endParaRPr>
          </a:p>
        </p:txBody>
      </p:sp>
      <p:cxnSp>
        <p:nvCxnSpPr>
          <p:cNvPr id="81" name="直接连接符 80"/>
          <p:cNvCxnSpPr/>
          <p:nvPr/>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2" name="user-avatar-profile_70039"/>
          <p:cNvSpPr>
            <a:spLocks noChangeAspect="1"/>
          </p:cNvSpPr>
          <p:nvPr/>
        </p:nvSpPr>
        <p:spPr bwMode="auto">
          <a:xfrm>
            <a:off x="4310463" y="498535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8" name="文本框 7"/>
          <p:cNvSpPr txBox="1"/>
          <p:nvPr/>
        </p:nvSpPr>
        <p:spPr>
          <a:xfrm>
            <a:off x="4809614" y="4995226"/>
            <a:ext cx="3488997" cy="996315"/>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Members: </a:t>
            </a:r>
          </a:p>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Di Lichao</a:t>
            </a:r>
          </a:p>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Hu Zijiao</a:t>
            </a:r>
            <a:endParaRPr kumimoji="0" lang="en-US" altLang="zh-CN"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idx="4294967295"/>
          </p:nvPr>
        </p:nvSpPr>
        <p:spPr>
          <a:xfrm>
            <a:off x="786631" y="2932106"/>
            <a:ext cx="2792360" cy="675057"/>
          </a:xfrm>
        </p:spPr>
        <p:txBody>
          <a:bodyPr/>
          <a:lstStyle/>
          <a:p>
            <a:pPr algn="ctr"/>
            <a:r>
              <a:rPr lang="en-US" altLang="zh-CN" sz="3200" b="1" dirty="0">
                <a:solidFill>
                  <a:schemeClr val="bg1"/>
                </a:solidFill>
              </a:rPr>
              <a:t>CONTENTS</a:t>
            </a:r>
            <a:endParaRPr lang="zh-CN" altLang="en-US" sz="3200" b="1" dirty="0">
              <a:solidFill>
                <a:schemeClr val="bg1"/>
              </a:solidFill>
            </a:endParaRPr>
          </a:p>
        </p:txBody>
      </p:sp>
      <p:grpSp>
        <p:nvGrpSpPr>
          <p:cNvPr id="30" name="组合 29"/>
          <p:cNvGrpSpPr/>
          <p:nvPr/>
        </p:nvGrpSpPr>
        <p:grpSpPr>
          <a:xfrm>
            <a:off x="6168251" y="834354"/>
            <a:ext cx="5897739" cy="1604120"/>
            <a:chOff x="5337036" y="1031947"/>
            <a:chExt cx="5897739" cy="1604120"/>
          </a:xfrm>
        </p:grpSpPr>
        <p:sp>
          <p:nvSpPr>
            <p:cNvPr id="46" name="文本框 45"/>
            <p:cNvSpPr txBox="1"/>
            <p:nvPr/>
          </p:nvSpPr>
          <p:spPr>
            <a:xfrm>
              <a:off x="5337036" y="1031947"/>
              <a:ext cx="652780" cy="1198880"/>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5</a:t>
              </a:r>
              <a:endParaRPr lang="zh-CN" altLang="en-US" sz="5400" b="1" i="1" dirty="0">
                <a:solidFill>
                  <a:schemeClr val="accent1"/>
                </a:solidFill>
                <a:cs typeface="+mn-ea"/>
                <a:sym typeface="+mn-lt"/>
              </a:endParaRPr>
            </a:p>
          </p:txBody>
        </p:sp>
        <p:sp>
          <p:nvSpPr>
            <p:cNvPr id="48" name="文本框 47"/>
            <p:cNvSpPr txBox="1"/>
            <p:nvPr/>
          </p:nvSpPr>
          <p:spPr>
            <a:xfrm>
              <a:off x="6384010" y="1086032"/>
              <a:ext cx="4850765" cy="1550035"/>
            </a:xfrm>
            <a:prstGeom prst="rect">
              <a:avLst/>
            </a:prstGeom>
            <a:noFill/>
          </p:spPr>
          <p:txBody>
            <a:bodyPr wrap="none" lIns="0" tIns="0" rIns="0" bIns="0" rtlCol="0">
              <a:spAutoFit/>
            </a:bodyPr>
            <a:lstStyle/>
            <a:p>
              <a:pPr algn="l">
                <a:lnSpc>
                  <a:spcPct val="120000"/>
                </a:lnSpc>
              </a:pPr>
              <a:r>
                <a:rPr lang="en-US" altLang="zh-CN" sz="2800" b="1" dirty="0">
                  <a:cs typeface="+mn-ea"/>
                  <a:sym typeface="+mn-lt"/>
                </a:rPr>
                <a:t>Analytic Hierarchy Process </a:t>
              </a:r>
            </a:p>
            <a:p>
              <a:pPr algn="l">
                <a:lnSpc>
                  <a:spcPct val="120000"/>
                </a:lnSpc>
              </a:pPr>
              <a:r>
                <a:rPr lang="en-US" altLang="zh-CN" sz="2800" b="1" dirty="0">
                  <a:cs typeface="+mn-ea"/>
                  <a:sym typeface="+mn-lt"/>
                </a:rPr>
                <a:t>Based on </a:t>
              </a:r>
            </a:p>
            <a:p>
              <a:pPr algn="l">
                <a:lnSpc>
                  <a:spcPct val="120000"/>
                </a:lnSpc>
              </a:pPr>
              <a:r>
                <a:rPr lang="en-US" altLang="zh-CN" sz="2800" b="1" dirty="0">
                  <a:cs typeface="+mn-ea"/>
                  <a:sym typeface="+mn-lt"/>
                </a:rPr>
                <a:t>Information Entropy</a:t>
              </a:r>
            </a:p>
          </p:txBody>
        </p:sp>
      </p:grpSp>
      <p:grpSp>
        <p:nvGrpSpPr>
          <p:cNvPr id="52" name="组合 51"/>
          <p:cNvGrpSpPr/>
          <p:nvPr/>
        </p:nvGrpSpPr>
        <p:grpSpPr>
          <a:xfrm>
            <a:off x="6032996" y="5511608"/>
            <a:ext cx="1047039" cy="1198880"/>
            <a:chOff x="5337036" y="1031947"/>
            <a:chExt cx="1047039" cy="1198880"/>
          </a:xfrm>
        </p:grpSpPr>
        <p:sp>
          <p:nvSpPr>
            <p:cNvPr id="53" name="文本框 52"/>
            <p:cNvSpPr txBox="1"/>
            <p:nvPr/>
          </p:nvSpPr>
          <p:spPr>
            <a:xfrm>
              <a:off x="5337036" y="1031947"/>
              <a:ext cx="652780" cy="1198880"/>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8</a:t>
              </a:r>
              <a:endParaRPr lang="zh-CN" altLang="en-US" sz="6000" b="1" i="1" dirty="0">
                <a:solidFill>
                  <a:schemeClr val="accent1"/>
                </a:solidFill>
                <a:cs typeface="+mn-ea"/>
                <a:sym typeface="+mn-lt"/>
              </a:endParaRPr>
            </a:p>
          </p:txBody>
        </p:sp>
        <p:sp>
          <p:nvSpPr>
            <p:cNvPr id="55" name="文本框 54"/>
            <p:cNvSpPr txBox="1"/>
            <p:nvPr/>
          </p:nvSpPr>
          <p:spPr>
            <a:xfrm>
              <a:off x="6384010" y="1344564"/>
              <a:ext cx="65" cy="473271"/>
            </a:xfrm>
            <a:prstGeom prst="rect">
              <a:avLst/>
            </a:prstGeom>
            <a:noFill/>
          </p:spPr>
          <p:txBody>
            <a:bodyPr wrap="none" lIns="0" tIns="0" rIns="0" bIns="0" rtlCol="0">
              <a:spAutoFit/>
            </a:bodyPr>
            <a:lstStyle/>
            <a:p>
              <a:pPr>
                <a:lnSpc>
                  <a:spcPct val="120000"/>
                </a:lnSpc>
              </a:pPr>
              <a:endParaRPr lang="zh-CN" altLang="en-US" sz="2800" b="1" dirty="0">
                <a:cs typeface="+mn-ea"/>
                <a:sym typeface="+mn-lt"/>
              </a:endParaRPr>
            </a:p>
          </p:txBody>
        </p:sp>
      </p:grpSp>
      <p:grpSp>
        <p:nvGrpSpPr>
          <p:cNvPr id="59" name="组合 58"/>
          <p:cNvGrpSpPr/>
          <p:nvPr/>
        </p:nvGrpSpPr>
        <p:grpSpPr>
          <a:xfrm>
            <a:off x="6214094" y="2342427"/>
            <a:ext cx="1085026" cy="1198880"/>
            <a:chOff x="5161779" y="1084017"/>
            <a:chExt cx="1222296" cy="1198880"/>
          </a:xfrm>
        </p:grpSpPr>
        <p:sp>
          <p:nvSpPr>
            <p:cNvPr id="60" name="文本框 59"/>
            <p:cNvSpPr txBox="1"/>
            <p:nvPr/>
          </p:nvSpPr>
          <p:spPr>
            <a:xfrm>
              <a:off x="5161779" y="1084017"/>
              <a:ext cx="772135" cy="1198880"/>
            </a:xfrm>
            <a:prstGeom prst="rect">
              <a:avLst/>
            </a:prstGeom>
            <a:noFill/>
          </p:spPr>
          <p:txBody>
            <a:bodyPr wrap="square" rtlCol="0">
              <a:spAutoFit/>
            </a:bodyPr>
            <a:lstStyle/>
            <a:p>
              <a:pPr>
                <a:lnSpc>
                  <a:spcPct val="120000"/>
                </a:lnSpc>
              </a:pPr>
              <a:r>
                <a:rPr lang="en-US" altLang="zh-CN" sz="6000" b="1" i="1" dirty="0">
                  <a:solidFill>
                    <a:schemeClr val="accent1"/>
                  </a:solidFill>
                  <a:cs typeface="+mn-ea"/>
                  <a:sym typeface="+mn-lt"/>
                </a:rPr>
                <a:t>6</a:t>
              </a:r>
              <a:endParaRPr lang="zh-CN" altLang="en-US" sz="6000" b="1" i="1" dirty="0">
                <a:solidFill>
                  <a:schemeClr val="accent1"/>
                </a:solidFill>
                <a:cs typeface="+mn-ea"/>
                <a:sym typeface="+mn-lt"/>
              </a:endParaRPr>
            </a:p>
          </p:txBody>
        </p:sp>
        <p:sp>
          <p:nvSpPr>
            <p:cNvPr id="62" name="文本框 61"/>
            <p:cNvSpPr txBox="1"/>
            <p:nvPr/>
          </p:nvSpPr>
          <p:spPr>
            <a:xfrm>
              <a:off x="6384010" y="1248904"/>
              <a:ext cx="65" cy="540854"/>
            </a:xfrm>
            <a:prstGeom prst="rect">
              <a:avLst/>
            </a:prstGeom>
            <a:noFill/>
          </p:spPr>
          <p:txBody>
            <a:bodyPr wrap="none" lIns="0" tIns="0" rIns="0" bIns="0" rtlCol="0">
              <a:spAutoFit/>
            </a:bodyPr>
            <a:lstStyle/>
            <a:p>
              <a:pPr>
                <a:lnSpc>
                  <a:spcPct val="120000"/>
                </a:lnSpc>
              </a:pPr>
              <a:endParaRPr lang="zh-CN" altLang="en-US" sz="3200" b="1" dirty="0">
                <a:cs typeface="+mn-ea"/>
                <a:sym typeface="+mn-lt"/>
              </a:endParaRPr>
            </a:p>
          </p:txBody>
        </p:sp>
      </p:grpSp>
      <p:grpSp>
        <p:nvGrpSpPr>
          <p:cNvPr id="66" name="组合 65"/>
          <p:cNvGrpSpPr/>
          <p:nvPr/>
        </p:nvGrpSpPr>
        <p:grpSpPr>
          <a:xfrm>
            <a:off x="6109831" y="4637900"/>
            <a:ext cx="6238875" cy="1198880"/>
            <a:chOff x="5337036" y="1031947"/>
            <a:chExt cx="6238875" cy="1198880"/>
          </a:xfrm>
        </p:grpSpPr>
        <p:sp>
          <p:nvSpPr>
            <p:cNvPr id="67" name="文本框 66"/>
            <p:cNvSpPr txBox="1"/>
            <p:nvPr/>
          </p:nvSpPr>
          <p:spPr>
            <a:xfrm>
              <a:off x="5337036" y="1031947"/>
              <a:ext cx="652780" cy="1198880"/>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7</a:t>
              </a:r>
              <a:endParaRPr lang="zh-CN" altLang="en-US" sz="6000" b="1" i="1" dirty="0">
                <a:solidFill>
                  <a:schemeClr val="accent1"/>
                </a:solidFill>
                <a:cs typeface="+mn-ea"/>
                <a:sym typeface="+mn-lt"/>
              </a:endParaRPr>
            </a:p>
          </p:txBody>
        </p:sp>
        <p:sp>
          <p:nvSpPr>
            <p:cNvPr id="69" name="文本框 68"/>
            <p:cNvSpPr txBox="1"/>
            <p:nvPr/>
          </p:nvSpPr>
          <p:spPr>
            <a:xfrm>
              <a:off x="6375261" y="1480257"/>
              <a:ext cx="5200650" cy="516255"/>
            </a:xfrm>
            <a:prstGeom prst="rect">
              <a:avLst/>
            </a:prstGeom>
            <a:noFill/>
          </p:spPr>
          <p:txBody>
            <a:bodyPr wrap="square" lIns="0" tIns="0" rIns="0" bIns="0" rtlCol="0">
              <a:spAutoFit/>
            </a:bodyPr>
            <a:lstStyle/>
            <a:p>
              <a:pPr>
                <a:lnSpc>
                  <a:spcPct val="120000"/>
                </a:lnSpc>
              </a:pPr>
              <a:r>
                <a:rPr lang="en-US" altLang="zh-CN" sz="2800" b="1" dirty="0">
                  <a:cs typeface="+mn-ea"/>
                  <a:sym typeface="+mn-lt"/>
                </a:rPr>
                <a:t>Wordcloud</a:t>
              </a:r>
            </a:p>
          </p:txBody>
        </p:sp>
      </p:grpSp>
      <p:cxnSp>
        <p:nvCxnSpPr>
          <p:cNvPr id="3" name="直接连接符 2"/>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148195" y="2710180"/>
            <a:ext cx="4850765" cy="2583815"/>
          </a:xfrm>
          <a:prstGeom prst="rect">
            <a:avLst/>
          </a:prstGeom>
          <a:noFill/>
        </p:spPr>
        <p:txBody>
          <a:bodyPr wrap="square" lIns="0" tIns="0" rIns="0" bIns="0" rtlCol="0">
            <a:spAutoFit/>
          </a:bodyPr>
          <a:lstStyle/>
          <a:p>
            <a:pPr algn="l">
              <a:lnSpc>
                <a:spcPct val="120000"/>
              </a:lnSpc>
            </a:pPr>
            <a:r>
              <a:rPr lang="en-US" altLang="zh-CN" sz="2800" b="1" dirty="0">
                <a:cs typeface="+mn-ea"/>
                <a:sym typeface="+mn-lt"/>
              </a:rPr>
              <a:t>Relationship between </a:t>
            </a:r>
          </a:p>
          <a:p>
            <a:pPr algn="l">
              <a:lnSpc>
                <a:spcPct val="120000"/>
              </a:lnSpc>
            </a:pPr>
            <a:r>
              <a:rPr lang="en-US" altLang="zh-CN" sz="2800" b="1" dirty="0">
                <a:cs typeface="+mn-ea"/>
                <a:sym typeface="+mn-lt"/>
              </a:rPr>
              <a:t>Speciﬁc Negative Description and Rating Leveling</a:t>
            </a:r>
          </a:p>
          <a:p>
            <a:pPr>
              <a:lnSpc>
                <a:spcPct val="120000"/>
              </a:lnSpc>
            </a:pPr>
            <a:endParaRPr lang="zh-CN" altLang="en-US" sz="2800" b="1" dirty="0">
              <a:cs typeface="+mn-ea"/>
              <a:sym typeface="+mn-lt"/>
            </a:endParaRPr>
          </a:p>
        </p:txBody>
      </p:sp>
      <p:sp>
        <p:nvSpPr>
          <p:cNvPr id="26" name="文本框 25"/>
          <p:cNvSpPr txBox="1"/>
          <p:nvPr/>
        </p:nvSpPr>
        <p:spPr>
          <a:xfrm>
            <a:off x="6986113" y="5899952"/>
            <a:ext cx="2073910" cy="516255"/>
          </a:xfrm>
          <a:prstGeom prst="rect">
            <a:avLst/>
          </a:prstGeom>
          <a:noFill/>
        </p:spPr>
        <p:txBody>
          <a:bodyPr wrap="none" lIns="0" tIns="0" rIns="0" bIns="0" rtlCol="0">
            <a:spAutoFit/>
          </a:bodyPr>
          <a:lstStyle/>
          <a:p>
            <a:pPr algn="l">
              <a:lnSpc>
                <a:spcPct val="120000"/>
              </a:lnSpc>
            </a:pPr>
            <a:r>
              <a:rPr lang="en-US" altLang="zh-CN" sz="2800" b="1" dirty="0">
                <a:cs typeface="+mn-ea"/>
                <a:sym typeface="+mn-lt"/>
              </a:rPr>
              <a:t> Conclusion</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694630" y="446105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600" b="1">
                <a:cs typeface="+mn-ea"/>
                <a:sym typeface="+mn-lt"/>
              </a:rPr>
              <a:t>Introduction</a:t>
            </a:r>
            <a:endParaRPr kumimoji="0" lang="zh-CN" altLang="en-US" sz="4400" b="0"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1</a:t>
            </a:r>
          </a:p>
        </p:txBody>
      </p:sp>
    </p:spTree>
  </p:cSld>
  <p:clrMapOvr>
    <a:masterClrMapping/>
  </p:clrMapOvr>
  <p:transition spd="med" advTm="58584">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35111"/>
            <a:ext cx="10299700" cy="1082669"/>
          </a:xfrm>
        </p:spPr>
        <p:txBody>
          <a:bodyPr/>
          <a:lstStyle/>
          <a:p>
            <a:pPr>
              <a:lnSpc>
                <a:spcPct val="120000"/>
              </a:lnSpc>
            </a:pPr>
            <a:r>
              <a:rPr lang="en-US" altLang="zh-CN" sz="2800" b="1" dirty="0">
                <a:latin typeface="+mn-ea"/>
                <a:ea typeface="+mn-ea"/>
                <a:cs typeface="+mn-ea"/>
                <a:sym typeface="+mn-lt"/>
              </a:rPr>
              <a:t>A brief introduction of our project</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p>
        </p:txBody>
      </p:sp>
      <p:sp>
        <p:nvSpPr>
          <p:cNvPr id="3" name="文本框 2"/>
          <p:cNvSpPr txBox="1"/>
          <p:nvPr/>
        </p:nvSpPr>
        <p:spPr>
          <a:xfrm>
            <a:off x="273050" y="960755"/>
            <a:ext cx="11444605" cy="3969385"/>
          </a:xfrm>
          <a:prstGeom prst="rect">
            <a:avLst/>
          </a:prstGeom>
          <a:noFill/>
        </p:spPr>
        <p:txBody>
          <a:bodyPr wrap="square" rtlCol="0">
            <a:spAutoFit/>
          </a:bodyPr>
          <a:lstStyle/>
          <a:p>
            <a:r>
              <a:rPr lang="en-US" altLang="zh-CN" dirty="0"/>
              <a:t>      </a:t>
            </a:r>
            <a:r>
              <a:rPr lang="en-US" altLang="zh-CN" sz="2800" dirty="0"/>
              <a:t>In the online marketplace, most electronic business  platforms provide customers with opportunities to rate and review purchases.</a:t>
            </a:r>
            <a:r>
              <a:rPr lang="en-US" altLang="zh-CN" sz="2800" b="1" dirty="0"/>
              <a:t>The Review and Rating System</a:t>
            </a:r>
            <a:r>
              <a:rPr lang="en-US" altLang="zh-CN" sz="2800" dirty="0"/>
              <a:t> has been playing a huge role during the evolution of E-commerce. Customers use it to help make the best purchase decisions, while vendors can utilize it to collect opinions on how to make improvements. </a:t>
            </a:r>
          </a:p>
          <a:p>
            <a:r>
              <a:rPr lang="en-US" altLang="zh-CN" sz="2800" dirty="0"/>
              <a:t>Therefore, it is of essential to </a:t>
            </a:r>
            <a:r>
              <a:rPr lang="en-US" altLang="zh-CN" sz="2800" b="1" dirty="0"/>
              <a:t>extract the most valuable information</a:t>
            </a:r>
            <a:r>
              <a:rPr lang="en-US" altLang="zh-CN" sz="2800" dirty="0"/>
              <a:t> out of mountains of customers’voices.</a:t>
            </a:r>
          </a:p>
          <a:p>
            <a:endParaRPr lang="zh-CN" altLang="en-US" sz="2800" dirty="0"/>
          </a:p>
        </p:txBody>
      </p:sp>
      <p:pic>
        <p:nvPicPr>
          <p:cNvPr id="2" name="5">
            <a:hlinkClick r:id="" action="ppaction://media"/>
            <a:extLst>
              <a:ext uri="{FF2B5EF4-FFF2-40B4-BE49-F238E27FC236}">
                <a16:creationId xmlns:a16="http://schemas.microsoft.com/office/drawing/2014/main" id="{38DCC2A3-7398-493D-B372-184DF79E83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11255" y="5694045"/>
            <a:ext cx="406400" cy="406400"/>
          </a:xfrm>
          <a:prstGeom prst="rect">
            <a:avLst/>
          </a:prstGeom>
        </p:spPr>
      </p:pic>
    </p:spTree>
  </p:cSld>
  <p:clrMapOvr>
    <a:masterClrMapping/>
  </p:clrMapOvr>
  <p:transition spd="med" advTm="5678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p:cNvSpPr txBox="1"/>
          <p:nvPr/>
        </p:nvSpPr>
        <p:spPr>
          <a:xfrm>
            <a:off x="4612957"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gn="l">
              <a:lnSpc>
                <a:spcPct val="120000"/>
              </a:lnSpc>
            </a:pPr>
            <a:r>
              <a:rPr lang="en-US" altLang="zh-CN" sz="3600" b="1">
                <a:cs typeface="+mn-ea"/>
                <a:sym typeface="+mn-lt"/>
              </a:rPr>
              <a:t>Data acquisition&amp;</a:t>
            </a:r>
            <a:endParaRPr lang="en-US" altLang="zh-CN" sz="3600" b="1" dirty="0">
              <a:cs typeface="+mn-ea"/>
              <a:sym typeface="+mn-lt"/>
            </a:endParaRPr>
          </a:p>
          <a:p>
            <a:pPr algn="l">
              <a:lnSpc>
                <a:spcPct val="120000"/>
              </a:lnSpc>
            </a:pPr>
            <a:r>
              <a:rPr lang="en-US" altLang="zh-CN" sz="3600" b="1">
                <a:cs typeface="+mn-ea"/>
                <a:sym typeface="+mn-lt"/>
              </a:rPr>
              <a:t>Data Clean</a:t>
            </a:r>
            <a:endParaRPr lang="zh-CN" altLang="en-US"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24" name="图表 23"/>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3"/>
          </a:graphicData>
        </a:graphic>
      </p:graphicFrame>
      <p:sp>
        <p:nvSpPr>
          <p:cNvPr id="25" name="椭圆 24"/>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2</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4"/>
            <a:ext cx="8643848" cy="478155"/>
          </a:xfrm>
        </p:spPr>
        <p:txBody>
          <a:bodyPr/>
          <a:lstStyle/>
          <a:p>
            <a:r>
              <a:rPr lang="en-US" altLang="zh-CN">
                <a:cs typeface="+mn-ea"/>
                <a:sym typeface="+mn-lt"/>
              </a:rPr>
              <a:t>Data acquisition&amp;Data Clean</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p>
        </p:txBody>
      </p:sp>
      <p:sp>
        <p:nvSpPr>
          <p:cNvPr id="2" name="文本框 1"/>
          <p:cNvSpPr txBox="1"/>
          <p:nvPr/>
        </p:nvSpPr>
        <p:spPr>
          <a:xfrm>
            <a:off x="1039495" y="955764"/>
            <a:ext cx="10001250" cy="4831080"/>
          </a:xfrm>
          <a:prstGeom prst="rect">
            <a:avLst/>
          </a:prstGeom>
          <a:noFill/>
        </p:spPr>
        <p:txBody>
          <a:bodyPr wrap="square" rtlCol="0">
            <a:spAutoFit/>
          </a:bodyPr>
          <a:lstStyle/>
          <a:p>
            <a:r>
              <a:rPr lang="en-US" altLang="zh-CN" sz="2800" dirty="0">
                <a:sym typeface="+mn-ea"/>
              </a:rPr>
              <a:t>Based on customers can submit these:</a:t>
            </a:r>
            <a:endParaRPr lang="en-US" altLang="zh-CN" sz="2800" dirty="0"/>
          </a:p>
          <a:p>
            <a:r>
              <a:rPr lang="en-US" altLang="zh-CN" sz="2800" b="1" dirty="0">
                <a:sym typeface="+mn-ea"/>
              </a:rPr>
              <a:t>1.Individual ratings </a:t>
            </a:r>
            <a:endParaRPr lang="en-US" altLang="zh-CN" sz="2800" dirty="0"/>
          </a:p>
          <a:p>
            <a:r>
              <a:rPr lang="en-US" altLang="zh-CN" sz="2800" dirty="0">
                <a:sym typeface="+mn-ea"/>
              </a:rPr>
              <a:t>Allow purchasers to express their level of satisfaction with a product using a scale of 1 (low rated, low satisfaction) to 5 (highly rated, high satisfaction). </a:t>
            </a:r>
            <a:endParaRPr lang="en-US" altLang="zh-CN" sz="2800" dirty="0"/>
          </a:p>
          <a:p>
            <a:r>
              <a:rPr lang="en-US" altLang="zh-CN" sz="2800" b="1" dirty="0">
                <a:sym typeface="+mn-ea"/>
              </a:rPr>
              <a:t>2.Text-based messages </a:t>
            </a:r>
            <a:endParaRPr lang="en-US" altLang="zh-CN" sz="2800" dirty="0"/>
          </a:p>
          <a:p>
            <a:r>
              <a:rPr lang="en-US" altLang="zh-CN" sz="2800" dirty="0">
                <a:sym typeface="+mn-ea"/>
              </a:rPr>
              <a:t>Reviews that express further opinions and information about the product. </a:t>
            </a:r>
            <a:endParaRPr lang="en-US" altLang="zh-CN" sz="2800" dirty="0"/>
          </a:p>
          <a:p>
            <a:r>
              <a:rPr lang="en-US" altLang="zh-CN" sz="2800" b="1" dirty="0">
                <a:sym typeface="+mn-ea"/>
              </a:rPr>
              <a:t>3.Helpfulness ratings</a:t>
            </a:r>
            <a:endParaRPr lang="en-US" altLang="zh-CN" sz="2800" b="1" dirty="0"/>
          </a:p>
          <a:p>
            <a:r>
              <a:rPr lang="en-US" altLang="zh-CN" sz="2800" dirty="0">
                <a:sym typeface="+mn-ea"/>
              </a:rPr>
              <a:t>Ratings on these reviews as being helpful or not , towards assisting their own product purchasing decisions. </a:t>
            </a:r>
            <a:endParaRPr lang="en-US" altLang="zh-CN" sz="2800" dirty="0"/>
          </a:p>
        </p:txBody>
      </p:sp>
      <p:pic>
        <p:nvPicPr>
          <p:cNvPr id="6" name="p8-1">
            <a:hlinkClick r:id="" action="ppaction://media"/>
            <a:extLst>
              <a:ext uri="{FF2B5EF4-FFF2-40B4-BE49-F238E27FC236}">
                <a16:creationId xmlns:a16="http://schemas.microsoft.com/office/drawing/2014/main" id="{852AF14A-4868-42EF-9C60-553AB846A5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7552" y="5583644"/>
            <a:ext cx="406400" cy="406400"/>
          </a:xfrm>
          <a:prstGeom prst="rect">
            <a:avLst/>
          </a:prstGeom>
        </p:spPr>
      </p:pic>
    </p:spTree>
  </p:cSld>
  <p:clrMapOvr>
    <a:masterClrMapping/>
  </p:clrMapOvr>
  <p:transition spd="med" advTm="3832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4"/>
            <a:ext cx="8643848" cy="478155"/>
          </a:xfrm>
        </p:spPr>
        <p:txBody>
          <a:bodyPr/>
          <a:lstStyle/>
          <a:p>
            <a:r>
              <a:rPr lang="en-US" altLang="zh-CN">
                <a:cs typeface="+mn-ea"/>
                <a:sym typeface="+mn-lt"/>
              </a:rPr>
              <a:t>Data acquisition&amp;Data Clean</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p>
        </p:txBody>
      </p:sp>
      <p:sp>
        <p:nvSpPr>
          <p:cNvPr id="2" name="文本框 1"/>
          <p:cNvSpPr txBox="1"/>
          <p:nvPr/>
        </p:nvSpPr>
        <p:spPr>
          <a:xfrm>
            <a:off x="1039495" y="955764"/>
            <a:ext cx="10001250" cy="5015865"/>
          </a:xfrm>
          <a:prstGeom prst="rect">
            <a:avLst/>
          </a:prstGeom>
          <a:noFill/>
        </p:spPr>
        <p:txBody>
          <a:bodyPr wrap="square" rtlCol="0">
            <a:spAutoFit/>
          </a:bodyPr>
          <a:lstStyle/>
          <a:p>
            <a:r>
              <a:rPr lang="en-US" altLang="zh-CN" sz="2000" dirty="0">
                <a:sym typeface="+mn-ea"/>
              </a:rPr>
              <a:t>The data set contains the following:</a:t>
            </a:r>
            <a:endParaRPr lang="en-US" altLang="zh-CN" sz="2000" dirty="0"/>
          </a:p>
          <a:p>
            <a:r>
              <a:rPr lang="en-US" altLang="zh-CN" sz="2000" dirty="0">
                <a:sym typeface="+mn-ea"/>
              </a:rPr>
              <a:t>●marketplace（string）</a:t>
            </a:r>
            <a:endParaRPr lang="en-US" altLang="zh-CN" sz="2000" dirty="0"/>
          </a:p>
          <a:p>
            <a:r>
              <a:rPr lang="en-US" altLang="zh-CN" sz="2000" dirty="0">
                <a:sym typeface="+mn-ea"/>
              </a:rPr>
              <a:t>●customer_id（string）</a:t>
            </a:r>
            <a:endParaRPr lang="en-US" altLang="zh-CN" sz="2000" dirty="0"/>
          </a:p>
          <a:p>
            <a:r>
              <a:rPr lang="en-US" altLang="zh-CN" sz="2000" dirty="0">
                <a:sym typeface="+mn-ea"/>
              </a:rPr>
              <a:t>●review_id（string）</a:t>
            </a:r>
            <a:endParaRPr lang="en-US" altLang="zh-CN" sz="2000" dirty="0"/>
          </a:p>
          <a:p>
            <a:r>
              <a:rPr lang="en-US" altLang="zh-CN" sz="2000" dirty="0">
                <a:sym typeface="+mn-ea"/>
              </a:rPr>
              <a:t>●product_id（string）</a:t>
            </a:r>
            <a:endParaRPr lang="en-US" altLang="zh-CN" sz="2000" dirty="0"/>
          </a:p>
          <a:p>
            <a:r>
              <a:rPr lang="en-US" altLang="zh-CN" sz="2000" dirty="0">
                <a:sym typeface="+mn-ea"/>
              </a:rPr>
              <a:t>●product_parent（string）</a:t>
            </a:r>
            <a:endParaRPr lang="en-US" altLang="zh-CN" sz="2000" dirty="0"/>
          </a:p>
          <a:p>
            <a:r>
              <a:rPr lang="en-US" altLang="zh-CN" sz="2000" dirty="0">
                <a:sym typeface="+mn-ea"/>
              </a:rPr>
              <a:t>●product_title（string）</a:t>
            </a:r>
            <a:endParaRPr lang="en-US" altLang="zh-CN" sz="2000" dirty="0"/>
          </a:p>
          <a:p>
            <a:r>
              <a:rPr lang="en-US" altLang="zh-CN" sz="2000" dirty="0">
                <a:sym typeface="+mn-ea"/>
              </a:rPr>
              <a:t>●product_category（string）</a:t>
            </a:r>
            <a:endParaRPr lang="en-US" altLang="zh-CN" sz="2000" dirty="0"/>
          </a:p>
          <a:p>
            <a:r>
              <a:rPr lang="en-US" altLang="zh-CN" sz="2000" dirty="0">
                <a:sym typeface="+mn-ea"/>
              </a:rPr>
              <a:t>●star_rating（int）</a:t>
            </a:r>
            <a:endParaRPr lang="en-US" altLang="zh-CN" sz="2000" dirty="0"/>
          </a:p>
          <a:p>
            <a:r>
              <a:rPr lang="en-US" altLang="zh-CN" sz="2000" dirty="0">
                <a:sym typeface="+mn-ea"/>
              </a:rPr>
              <a:t>●helpful_votes（int）</a:t>
            </a:r>
            <a:endParaRPr lang="en-US" altLang="zh-CN" sz="2000" dirty="0"/>
          </a:p>
          <a:p>
            <a:r>
              <a:rPr lang="en-US" altLang="zh-CN" sz="2000" dirty="0">
                <a:sym typeface="+mn-ea"/>
              </a:rPr>
              <a:t>●total_votes（int</a:t>
            </a:r>
            <a:r>
              <a:rPr lang="zh-CN" altLang="en-US" sz="2000" dirty="0">
                <a:sym typeface="+mn-ea"/>
              </a:rPr>
              <a:t>）</a:t>
            </a:r>
            <a:endParaRPr lang="en-US" altLang="zh-CN" sz="2000" dirty="0"/>
          </a:p>
          <a:p>
            <a:r>
              <a:rPr lang="en-US" altLang="zh-CN" sz="2000" dirty="0">
                <a:sym typeface="+mn-ea"/>
              </a:rPr>
              <a:t>●vine（string）</a:t>
            </a:r>
            <a:endParaRPr lang="en-US" altLang="zh-CN" sz="2000" dirty="0"/>
          </a:p>
          <a:p>
            <a:r>
              <a:rPr lang="en-US" altLang="zh-CN" sz="2000" dirty="0">
                <a:sym typeface="+mn-ea"/>
              </a:rPr>
              <a:t>●verified_purchase（string）</a:t>
            </a:r>
            <a:endParaRPr lang="en-US" altLang="zh-CN" sz="2000" dirty="0"/>
          </a:p>
          <a:p>
            <a:r>
              <a:rPr lang="en-US" altLang="zh-CN" sz="2000" dirty="0">
                <a:sym typeface="+mn-ea"/>
              </a:rPr>
              <a:t>●review_headline（string）</a:t>
            </a:r>
            <a:endParaRPr lang="en-US" altLang="zh-CN" sz="2000" dirty="0"/>
          </a:p>
          <a:p>
            <a:r>
              <a:rPr lang="en-US" altLang="zh-CN" sz="2000" dirty="0">
                <a:sym typeface="+mn-ea"/>
              </a:rPr>
              <a:t>●review_body（string）</a:t>
            </a:r>
            <a:endParaRPr lang="en-US" altLang="zh-CN" sz="2000" dirty="0"/>
          </a:p>
          <a:p>
            <a:r>
              <a:rPr lang="en-US" altLang="zh-CN" sz="2000" dirty="0">
                <a:sym typeface="+mn-ea"/>
              </a:rPr>
              <a:t>●review_date（bigint）</a:t>
            </a:r>
            <a:endParaRPr lang="en-US" altLang="zh-CN" sz="2000" dirty="0"/>
          </a:p>
        </p:txBody>
      </p:sp>
      <p:pic>
        <p:nvPicPr>
          <p:cNvPr id="3" name="8">
            <a:hlinkClick r:id="" action="ppaction://media"/>
            <a:extLst>
              <a:ext uri="{FF2B5EF4-FFF2-40B4-BE49-F238E27FC236}">
                <a16:creationId xmlns:a16="http://schemas.microsoft.com/office/drawing/2014/main" id="{5E4B2B19-F547-488F-ADCC-8F21BBF636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8725" y="5768429"/>
            <a:ext cx="406400" cy="406400"/>
          </a:xfrm>
          <a:prstGeom prst="rect">
            <a:avLst/>
          </a:prstGeom>
        </p:spPr>
      </p:pic>
    </p:spTree>
  </p:cSld>
  <p:clrMapOvr>
    <a:masterClrMapping/>
  </p:clrMapOvr>
  <p:transition spd="med" advTm="3832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lt"/>
              </a:rPr>
              <a:t>Data acquisition &amp; Data Clean</a:t>
            </a:r>
            <a:br>
              <a:rPr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p>
        </p:txBody>
      </p:sp>
      <p:sp>
        <p:nvSpPr>
          <p:cNvPr id="3" name="文本框 2"/>
          <p:cNvSpPr txBox="1"/>
          <p:nvPr/>
        </p:nvSpPr>
        <p:spPr>
          <a:xfrm>
            <a:off x="871268" y="1017246"/>
            <a:ext cx="10144664" cy="2676525"/>
          </a:xfrm>
          <a:prstGeom prst="rect">
            <a:avLst/>
          </a:prstGeom>
          <a:noFill/>
        </p:spPr>
        <p:txBody>
          <a:bodyPr wrap="square" rtlCol="0">
            <a:spAutoFit/>
          </a:bodyPr>
          <a:lstStyle/>
          <a:p>
            <a:r>
              <a:rPr lang="en-US" altLang="zh-CN" sz="2800" dirty="0"/>
              <a:t>Data Clean</a:t>
            </a:r>
          </a:p>
          <a:p>
            <a:r>
              <a:rPr lang="en-US" altLang="zh-CN" sz="2800" dirty="0"/>
              <a:t>We need to:</a:t>
            </a:r>
          </a:p>
          <a:p>
            <a:r>
              <a:rPr lang="en-US" altLang="zh-CN" sz="2800" dirty="0"/>
              <a:t>●Delete reviewers didn’t buy the products actually.</a:t>
            </a:r>
          </a:p>
          <a:p>
            <a:r>
              <a:rPr lang="en-US" altLang="zh-CN" sz="2800" dirty="0"/>
              <a:t>●Delete the column of marketplace and product_category.</a:t>
            </a:r>
          </a:p>
          <a:p>
            <a:r>
              <a:rPr lang="en-US" altLang="zh-CN" sz="2800" dirty="0"/>
              <a:t>●Rearrange index.</a:t>
            </a:r>
          </a:p>
          <a:p>
            <a:r>
              <a:rPr lang="en-US" altLang="zh-CN" sz="2800" dirty="0"/>
              <a:t>Then we will get a new data set after cleaning.</a:t>
            </a:r>
          </a:p>
        </p:txBody>
      </p:sp>
      <p:pic>
        <p:nvPicPr>
          <p:cNvPr id="2" name="9(1)">
            <a:hlinkClick r:id="" action="ppaction://media"/>
            <a:extLst>
              <a:ext uri="{FF2B5EF4-FFF2-40B4-BE49-F238E27FC236}">
                <a16:creationId xmlns:a16="http://schemas.microsoft.com/office/drawing/2014/main" id="{895BF919-0E71-4698-9EEE-568CFD1229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8250" y="5692775"/>
            <a:ext cx="406400" cy="406400"/>
          </a:xfrm>
          <a:prstGeom prst="rect">
            <a:avLst/>
          </a:prstGeom>
        </p:spPr>
      </p:pic>
    </p:spTree>
  </p:cSld>
  <p:clrMapOvr>
    <a:masterClrMapping/>
  </p:clrMapOvr>
  <p:transition spd="med" advTm="10515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88,&quot;width&quot;:8294}"/>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19</TotalTime>
  <Words>1250</Words>
  <Application>Microsoft Office PowerPoint</Application>
  <PresentationFormat>宽屏</PresentationFormat>
  <Paragraphs>199</Paragraphs>
  <Slides>24</Slides>
  <Notes>24</Notes>
  <HiddenSlides>0</HiddenSlides>
  <MMClips>10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等线</vt:lpstr>
      <vt:lpstr>等线 Light</vt:lpstr>
      <vt:lpstr>微软雅黑</vt:lpstr>
      <vt:lpstr>微软雅黑 Light</vt:lpstr>
      <vt:lpstr>Arial</vt:lpstr>
      <vt:lpstr>Century Gothic</vt:lpstr>
      <vt:lpstr>Office 主题​​</vt:lpstr>
      <vt:lpstr>1_Office 主题​​</vt:lpstr>
      <vt:lpstr>PowerPoint 演示文稿</vt:lpstr>
      <vt:lpstr>CONTENTS</vt:lpstr>
      <vt:lpstr>CONTENTS</vt:lpstr>
      <vt:lpstr>PowerPoint 演示文稿</vt:lpstr>
      <vt:lpstr>A brief introduction of our project </vt:lpstr>
      <vt:lpstr>PowerPoint 演示文稿</vt:lpstr>
      <vt:lpstr>Data acquisition&amp;Data Clean</vt:lpstr>
      <vt:lpstr>Data acquisition&amp;Data Clean</vt:lpstr>
      <vt:lpstr>Data acquisition &amp; Data Clean </vt:lpstr>
      <vt:lpstr>PowerPoint 演示文稿</vt:lpstr>
      <vt:lpstr>Vader Sentiment Analysis </vt:lpstr>
      <vt:lpstr>PowerPoint 演示文稿</vt:lpstr>
      <vt:lpstr>Training a Model to Predict Star-rating  </vt:lpstr>
      <vt:lpstr>Training Model to Predict Star-rating</vt:lpstr>
      <vt:lpstr>PowerPoint 演示文稿</vt:lpstr>
      <vt:lpstr>Analytic Hierarchy Process Based on Information Entropy  </vt:lpstr>
      <vt:lpstr>Analytic Hierarchy Process Based on Information Entropy  </vt:lpstr>
      <vt:lpstr>PowerPoint 演示文稿</vt:lpstr>
      <vt:lpstr>Relationship between Specific Negative Description and Rating Leveling </vt:lpstr>
      <vt:lpstr>PowerPoint 演示文稿</vt:lpstr>
      <vt:lpstr>Wordcloud of the Reviews </vt:lpstr>
      <vt:lpstr>PowerPoint 演示文稿</vt:lpstr>
      <vt:lpstr>Conclusion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 lc</dc:creator>
  <cp:lastModifiedBy>ding lc</cp:lastModifiedBy>
  <cp:revision>13</cp:revision>
  <dcterms:created xsi:type="dcterms:W3CDTF">2021-09-19T07:45:00Z</dcterms:created>
  <dcterms:modified xsi:type="dcterms:W3CDTF">2021-11-10T04:51:04Z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DC95B32E574248C19A699B0D551091B9</vt:lpwstr>
  </property>
  <property fmtid="{D5CDD505-2E9C-101B-9397-08002B2CF9AE}" pid="3" name="KSOProductBuildVer">
    <vt:lpwstr>2052-11.1.0.11045</vt:lpwstr>
  </property>
</Properties>
</file>